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2" r:id="rId13"/>
    <p:sldId id="269" r:id="rId14"/>
    <p:sldId id="286" r:id="rId15"/>
    <p:sldId id="267" r:id="rId16"/>
    <p:sldId id="268" r:id="rId17"/>
    <p:sldId id="270" r:id="rId18"/>
    <p:sldId id="293" r:id="rId19"/>
    <p:sldId id="272" r:id="rId20"/>
    <p:sldId id="294" r:id="rId21"/>
    <p:sldId id="274" r:id="rId22"/>
    <p:sldId id="295" r:id="rId23"/>
    <p:sldId id="276" r:id="rId24"/>
    <p:sldId id="297" r:id="rId25"/>
    <p:sldId id="298" r:id="rId26"/>
    <p:sldId id="300" r:id="rId27"/>
    <p:sldId id="277" r:id="rId28"/>
    <p:sldId id="296" r:id="rId29"/>
    <p:sldId id="278" r:id="rId30"/>
    <p:sldId id="280" r:id="rId31"/>
    <p:sldId id="279" r:id="rId32"/>
    <p:sldId id="281" r:id="rId33"/>
    <p:sldId id="299" r:id="rId34"/>
    <p:sldId id="283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  <p:embeddedFont>
      <p:font typeface="Montserrat Medium" panose="00000600000000000000" pitchFamily="2" charset="0"/>
      <p:regular r:id="rId45"/>
      <p:bold r:id="rId46"/>
      <p:italic r:id="rId47"/>
      <p:bold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i8pXqGyiNb1m15xXPmBkMXtg0k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" name="Google Shape;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04093f060f_0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g204093f060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4093f060f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04093f060f_0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04093f060f_0_1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4093f060f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04093f060f_0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04093f060f_0_1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9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04093f060f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g204093f060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04093f060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g204093f060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04093f060f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g204093f060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04093f060f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g204093f060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04093f060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g204093f060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19448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04093f060f_0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g204093f060f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04093f060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g204093f060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6173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204093f060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" name="Google Shape;29;g204093f060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04093f060f_0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g204093f060f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04093f060f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204093f060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1082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4093f060f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204093f060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4093f060f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204093f060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935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4093f060f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204093f060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0726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4093f060f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204093f060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4976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04093f060f_0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g204093f060f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4093f060f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204093f060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9582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4093f060f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g204093f060f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04093f060f_0_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g204093f060f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" name="Google Shape;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04093f060f_0_1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g204093f060f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04093f060f_0_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g204093f060f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04093f060f_0_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g204093f060f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987089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04093f060f_0_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g204093f060f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04093f060f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" name="Google Shape;44;g204093f060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04093f060f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" name="Google Shape;54;g204093f060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04093f060f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" name="Google Shape;62;g204093f060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04093f060f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" name="Google Shape;69;g204093f060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04093f060f_0_1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" name="Google Shape;75;g204093f060f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04093f060f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g204093f060f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title"/>
          </p:nvPr>
        </p:nvSpPr>
        <p:spPr>
          <a:xfrm>
            <a:off x="344634" y="1156855"/>
            <a:ext cx="4324348" cy="187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4400"/>
              <a:buFont typeface="Montserrat Medium"/>
              <a:buNone/>
              <a:defRPr sz="4400" b="1" i="0" u="none" strike="noStrike" cap="none">
                <a:solidFill>
                  <a:srgbClr val="3A383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body" idx="1"/>
          </p:nvPr>
        </p:nvSpPr>
        <p:spPr>
          <a:xfrm>
            <a:off x="344635" y="3130983"/>
            <a:ext cx="3479220" cy="67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Box Content">
  <p:cSld name="2 Box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>
            <a:spLocks noGrp="1"/>
          </p:cNvSpPr>
          <p:nvPr>
            <p:ph type="title"/>
          </p:nvPr>
        </p:nvSpPr>
        <p:spPr>
          <a:xfrm>
            <a:off x="628650" y="1080654"/>
            <a:ext cx="7886700" cy="54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  <a:defRPr sz="3300" b="0" i="0" u="none" strike="noStrike" cap="none">
                <a:solidFill>
                  <a:srgbClr val="3A383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body" idx="1"/>
          </p:nvPr>
        </p:nvSpPr>
        <p:spPr>
          <a:xfrm>
            <a:off x="628650" y="1779588"/>
            <a:ext cx="7886700" cy="247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ox Content">
  <p:cSld name="1 Box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body" idx="1"/>
          </p:nvPr>
        </p:nvSpPr>
        <p:spPr>
          <a:xfrm>
            <a:off x="628650" y="1163782"/>
            <a:ext cx="7886700" cy="308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ntent">
  <p:cSld name="Blank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irk@planetlaughlin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ainstay-sails.seattlecentral.ed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mailto:Rebecca.Jansson@seattlecolleges.ed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hblind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attlechildrens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rootedinrights.org/" TargetMode="External"/><Relationship Id="rId3" Type="http://schemas.openxmlformats.org/officeDocument/2006/relationships/hyperlink" Target="https://www.elizabethralston.com/category/resources/" TargetMode="External"/><Relationship Id="rId7" Type="http://schemas.openxmlformats.org/officeDocument/2006/relationships/hyperlink" Target="https://www.respectability.org/resources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sabilityin.org/" TargetMode="External"/><Relationship Id="rId5" Type="http://schemas.openxmlformats.org/officeDocument/2006/relationships/hyperlink" Target="https://www.elizabethralston.com/" TargetMode="External"/><Relationship Id="rId4" Type="http://schemas.openxmlformats.org/officeDocument/2006/relationships/hyperlink" Target="https://www.elizabethralston.com/wp-content/uploads/2023/03/Presentation-Descriptions-2023b.pdf" TargetMode="External"/><Relationship Id="rId9" Type="http://schemas.openxmlformats.org/officeDocument/2006/relationships/hyperlink" Target="https://din.wa.gov/employerresouces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plschool.org/" TargetMode="External"/><Relationship Id="rId3" Type="http://schemas.openxmlformats.org/officeDocument/2006/relationships/hyperlink" Target="https://arcofkingcounty.org/services/inclusion-training-series-for-your-business.html" TargetMode="External"/><Relationship Id="rId7" Type="http://schemas.openxmlformats.org/officeDocument/2006/relationships/hyperlink" Target="https://lhblind.org/6-free-and-low-cost-ways-to-make-your-workplace-accessible-for-someone-who-is-blind-or-low-vision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cofkingcounty.org/resource-guide/ableism-disability-justice-educational/ableism-disability-justice-educational.html" TargetMode="External"/><Relationship Id="rId5" Type="http://schemas.openxmlformats.org/officeDocument/2006/relationships/hyperlink" Target="https://vimeo.com/515448313" TargetMode="External"/><Relationship Id="rId4" Type="http://schemas.openxmlformats.org/officeDocument/2006/relationships/hyperlink" Target="https://www.elizabethralston.com/" TargetMode="External"/><Relationship Id="rId9" Type="http://schemas.openxmlformats.org/officeDocument/2006/relationships/hyperlink" Target="https://www.summitcommunitycenter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izabethralston.com/" TargetMode="External"/><Relationship Id="rId7" Type="http://schemas.openxmlformats.org/officeDocument/2006/relationships/hyperlink" Target="mainstay-sails.seattlecentral.edu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ebecca.Jansson@seattlecolleges.edu" TargetMode="External"/><Relationship Id="rId5" Type="http://schemas.openxmlformats.org/officeDocument/2006/relationships/hyperlink" Target="https://www.linkedin.com/in/elizabeth-ralston-14505543/" TargetMode="External"/><Relationship Id="rId4" Type="http://schemas.openxmlformats.org/officeDocument/2006/relationships/hyperlink" Target="mailto:elizabeth@elizabethralston.co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sdobbs@lhblind.or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eattlechildrens.org/" TargetMode="External"/><Relationship Id="rId5" Type="http://schemas.openxmlformats.org/officeDocument/2006/relationships/hyperlink" Target="mailto:cole.hardman@seattlechildrens.org" TargetMode="External"/><Relationship Id="rId4" Type="http://schemas.openxmlformats.org/officeDocument/2006/relationships/hyperlink" Target="https://lhblind.org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edin.com/company/planetlaughlin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mailto:kirk@planetlaughlin.com" TargetMode="External"/><Relationship Id="rId4" Type="http://schemas.openxmlformats.org/officeDocument/2006/relationships/hyperlink" Target="https://www.linkedin.com/in/kirkseattl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"/>
          <p:cNvSpPr txBox="1">
            <a:spLocks noGrp="1"/>
          </p:cNvSpPr>
          <p:nvPr>
            <p:ph type="title"/>
          </p:nvPr>
        </p:nvSpPr>
        <p:spPr>
          <a:xfrm>
            <a:off x="293300" y="853550"/>
            <a:ext cx="8171700" cy="14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4400"/>
              <a:buFont typeface="Montserrat Medium"/>
              <a:buNone/>
            </a:pPr>
            <a:r>
              <a:rPr lang="en-US" sz="3600" dirty="0"/>
              <a:t>Allyship and Accessibility in the Disability Sector </a:t>
            </a:r>
            <a:br>
              <a:rPr lang="en-US" sz="1200" dirty="0"/>
            </a:br>
            <a:br>
              <a:rPr lang="en-US" sz="1200" dirty="0"/>
            </a:br>
            <a:r>
              <a:rPr lang="en-US" sz="2000" i="1" dirty="0"/>
              <a:t>Mistakes Made, Lessons Learned and Best Practices</a:t>
            </a:r>
            <a:endParaRPr sz="2000" i="1" dirty="0"/>
          </a:p>
        </p:txBody>
      </p:sp>
      <p:sp>
        <p:nvSpPr>
          <p:cNvPr id="25" name="Google Shape;25;p1"/>
          <p:cNvSpPr txBox="1">
            <a:spLocks noGrp="1"/>
          </p:cNvSpPr>
          <p:nvPr>
            <p:ph type="body" idx="1"/>
          </p:nvPr>
        </p:nvSpPr>
        <p:spPr>
          <a:xfrm>
            <a:off x="869776" y="2448650"/>
            <a:ext cx="5379738" cy="60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r>
              <a:rPr lang="en-US" sz="2800" b="1" dirty="0"/>
              <a:t>Kirk W. Laughlin, CFRE (he/him)</a:t>
            </a:r>
            <a:br>
              <a:rPr lang="en-US" sz="2800" b="1" u="sng" dirty="0"/>
            </a:br>
            <a:br>
              <a:rPr lang="en-US" sz="1100" b="1" dirty="0"/>
            </a:br>
            <a:r>
              <a:rPr lang="en-US" dirty="0"/>
              <a:t>Principal &amp; Lead Nonprofit Strategist of</a:t>
            </a:r>
            <a:br>
              <a:rPr lang="en-US" dirty="0"/>
            </a:br>
            <a:r>
              <a:rPr lang="en-US" dirty="0"/>
              <a:t> </a:t>
            </a:r>
            <a:r>
              <a:rPr lang="en-US" b="1" dirty="0"/>
              <a:t>Planet Laughlin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r>
              <a:rPr lang="en-US" sz="2000" dirty="0">
                <a:hlinkClick r:id="rId3"/>
              </a:rPr>
              <a:t>kirk@planetlaughlin.com</a:t>
            </a:r>
            <a:r>
              <a:rPr lang="en-US" sz="2000" dirty="0"/>
              <a:t> </a:t>
            </a:r>
            <a:endParaRPr sz="20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endParaRPr dirty="0"/>
          </a:p>
        </p:txBody>
      </p:sp>
      <p:pic>
        <p:nvPicPr>
          <p:cNvPr id="26" name="Google Shape;26;p1" descr="Globe shaped logo with text Planet Laughlin" title="Planet Laughlin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6208" y="2665175"/>
            <a:ext cx="1656893" cy="144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04093f060f_0_62"/>
          <p:cNvSpPr txBox="1">
            <a:spLocks noGrp="1"/>
          </p:cNvSpPr>
          <p:nvPr>
            <p:ph type="body" idx="1"/>
          </p:nvPr>
        </p:nvSpPr>
        <p:spPr>
          <a:xfrm>
            <a:off x="410625" y="1698575"/>
            <a:ext cx="56343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You’re almost certainly going to make mistakes - so use that feedback constructively</a:t>
            </a:r>
            <a:endParaRPr sz="2300"/>
          </a:p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Lean into discomfort and consider new perspectives</a:t>
            </a:r>
            <a:endParaRPr sz="2300"/>
          </a:p>
          <a:p>
            <a:pPr marL="171450" lvl="0" indent="-1841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Avoid pitfalls of your allyship being “one sided” or treating individuals as inferiors</a:t>
            </a:r>
            <a:endParaRPr sz="2300"/>
          </a:p>
          <a:p>
            <a:pPr marL="17145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</p:txBody>
      </p:sp>
      <p:pic>
        <p:nvPicPr>
          <p:cNvPr id="93" name="Google Shape;93;g204093f060f_0_62" title="Invisible Disability Project logo in grey and red tex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5600" y="1054050"/>
            <a:ext cx="1676899" cy="98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204093f060f_0_62" descr="Text Cornell University founded a.d.1865 in red text in a circle around the crest representing the university" title="Cornell University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2411" y="3068758"/>
            <a:ext cx="140017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04093f060f_0_62" descr="Disability Rights Washington in blue and black text to the right of a white leaf illustration on a blue background" title="Disability Rights Washington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6350" y="2221700"/>
            <a:ext cx="2635400" cy="7396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204093f060f_0_62"/>
          <p:cNvSpPr txBox="1">
            <a:spLocks noGrp="1"/>
          </p:cNvSpPr>
          <p:nvPr>
            <p:ph type="title"/>
          </p:nvPr>
        </p:nvSpPr>
        <p:spPr>
          <a:xfrm>
            <a:off x="-410325" y="978404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sz="2900" b="1" dirty="0">
                <a:latin typeface="Montserrat"/>
                <a:ea typeface="Montserrat"/>
                <a:cs typeface="Montserrat"/>
                <a:sym typeface="Montserrat"/>
              </a:rPr>
              <a:t>Advice on Being an Ally</a:t>
            </a:r>
            <a:endParaRPr sz="29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2" descr="Thumbnail of official CDC logo with the initials CDC in white against a blue background.">
            <a:extLst>
              <a:ext uri="{FF2B5EF4-FFF2-40B4-BE49-F238E27FC236}">
                <a16:creationId xmlns:a16="http://schemas.microsoft.com/office/drawing/2014/main" id="{6F95E4EE-1752-6C49-A4D4-C0A06D288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t="24955" r="17537" b="24654"/>
          <a:stretch/>
        </p:blipFill>
        <p:spPr bwMode="auto">
          <a:xfrm>
            <a:off x="6044925" y="3246950"/>
            <a:ext cx="1490592" cy="9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04093f060f_0_174"/>
          <p:cNvSpPr txBox="1">
            <a:spLocks noGrp="1"/>
          </p:cNvSpPr>
          <p:nvPr>
            <p:ph type="title"/>
          </p:nvPr>
        </p:nvSpPr>
        <p:spPr>
          <a:xfrm>
            <a:off x="628650" y="1080654"/>
            <a:ext cx="7886700" cy="54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latin typeface="Montserrat"/>
                <a:ea typeface="Montserrat"/>
                <a:cs typeface="Montserrat"/>
                <a:sym typeface="Montserrat"/>
              </a:rPr>
              <a:t>Abelism</a:t>
            </a:r>
            <a:r>
              <a:rPr lang="en-US" sz="3200" b="1" dirty="0">
                <a:latin typeface="Montserrat"/>
                <a:ea typeface="Montserrat"/>
                <a:cs typeface="Montserrat"/>
                <a:sym typeface="Montserrat"/>
              </a:rPr>
              <a:t>, “the savior complex” &amp; the Social Model</a:t>
            </a:r>
            <a:endParaRPr sz="32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g204093f060f_0_174"/>
          <p:cNvSpPr txBox="1">
            <a:spLocks noGrp="1"/>
          </p:cNvSpPr>
          <p:nvPr>
            <p:ph type="body" idx="1"/>
          </p:nvPr>
        </p:nvSpPr>
        <p:spPr>
          <a:xfrm>
            <a:off x="876607" y="2078508"/>
            <a:ext cx="4843709" cy="2182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/>
            <a:r>
              <a:rPr lang="en-US" dirty="0" err="1"/>
              <a:t>Abelism</a:t>
            </a:r>
            <a:r>
              <a:rPr lang="en-US" dirty="0"/>
              <a:t> and “Putting people on a pedestal”</a:t>
            </a:r>
            <a:endParaRPr dirty="0"/>
          </a:p>
          <a:p>
            <a:pPr marL="342900" indent="-342900"/>
            <a:r>
              <a:rPr lang="en-US" dirty="0"/>
              <a:t>Infantilizing and othering</a:t>
            </a:r>
          </a:p>
          <a:p>
            <a:pPr marL="342900" indent="-342900"/>
            <a:r>
              <a:rPr lang="en-US" dirty="0"/>
              <a:t>Respectful, person-first language</a:t>
            </a:r>
            <a:endParaRPr dirty="0"/>
          </a:p>
          <a:p>
            <a:pPr marL="342900" indent="-342900"/>
            <a:r>
              <a:rPr lang="en-US" dirty="0"/>
              <a:t>Medical model vs. Social model</a:t>
            </a:r>
          </a:p>
        </p:txBody>
      </p:sp>
      <p:pic>
        <p:nvPicPr>
          <p:cNvPr id="2052" name="Picture 4" descr="Logo of The Arc of King County withan orange swoop.">
            <a:extLst>
              <a:ext uri="{FF2B5EF4-FFF2-40B4-BE49-F238E27FC236}">
                <a16:creationId xmlns:a16="http://schemas.microsoft.com/office/drawing/2014/main" id="{9EA11FB4-5253-BC4A-40FE-2F19BEE4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29" y="2080070"/>
            <a:ext cx="2226721" cy="144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04093f060f_0_174"/>
          <p:cNvSpPr txBox="1">
            <a:spLocks noGrp="1"/>
          </p:cNvSpPr>
          <p:nvPr>
            <p:ph type="title"/>
          </p:nvPr>
        </p:nvSpPr>
        <p:spPr>
          <a:xfrm>
            <a:off x="628650" y="1080654"/>
            <a:ext cx="7886700" cy="54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Montserrat"/>
                <a:ea typeface="Montserrat"/>
                <a:cs typeface="Montserrat"/>
                <a:sym typeface="Montserrat"/>
              </a:rPr>
              <a:t>Visible vs. Invisible Disabilities</a:t>
            </a:r>
            <a:endParaRPr sz="32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g204093f060f_0_174"/>
          <p:cNvSpPr txBox="1">
            <a:spLocks noGrp="1"/>
          </p:cNvSpPr>
          <p:nvPr>
            <p:ph type="body" idx="1"/>
          </p:nvPr>
        </p:nvSpPr>
        <p:spPr>
          <a:xfrm>
            <a:off x="876607" y="1888848"/>
            <a:ext cx="4843709" cy="218281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/>
            <a:r>
              <a:rPr lang="en-US" dirty="0"/>
              <a:t>Varying reactions and assumptions</a:t>
            </a:r>
            <a:endParaRPr dirty="0"/>
          </a:p>
          <a:p>
            <a:pPr marL="342900" indent="-342900"/>
            <a:r>
              <a:rPr lang="en-US" dirty="0"/>
              <a:t>Disability as one point within diversity</a:t>
            </a:r>
          </a:p>
          <a:p>
            <a:pPr marL="342900" indent="-342900"/>
            <a:r>
              <a:rPr lang="en-US" dirty="0"/>
              <a:t>Interrogating the workplace &amp; environment</a:t>
            </a:r>
            <a:endParaRPr dirty="0"/>
          </a:p>
        </p:txBody>
      </p:sp>
      <p:pic>
        <p:nvPicPr>
          <p:cNvPr id="2052" name="Picture 4" descr="Logo of The Arc of King County withan orange swoop.">
            <a:extLst>
              <a:ext uri="{FF2B5EF4-FFF2-40B4-BE49-F238E27FC236}">
                <a16:creationId xmlns:a16="http://schemas.microsoft.com/office/drawing/2014/main" id="{9EA11FB4-5253-BC4A-40FE-2F19BEE4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29" y="2080070"/>
            <a:ext cx="2226721" cy="144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170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04093f060f_0_47"/>
          <p:cNvSpPr txBox="1">
            <a:spLocks noGrp="1"/>
          </p:cNvSpPr>
          <p:nvPr>
            <p:ph type="title"/>
          </p:nvPr>
        </p:nvSpPr>
        <p:spPr>
          <a:xfrm>
            <a:off x="3445525" y="807379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My Own Mistakes </a:t>
            </a:r>
            <a:br>
              <a:rPr lang="en-US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and Lessons  Learned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g204093f060f_0_47"/>
          <p:cNvSpPr txBox="1">
            <a:spLocks noGrp="1"/>
          </p:cNvSpPr>
          <p:nvPr>
            <p:ph type="body" idx="1"/>
          </p:nvPr>
        </p:nvSpPr>
        <p:spPr>
          <a:xfrm>
            <a:off x="3357025" y="1540363"/>
            <a:ext cx="31698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Blindness awareness and being a guide</a:t>
            </a:r>
            <a:br>
              <a:rPr lang="en-US"/>
            </a:b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My own neurodiverse students</a:t>
            </a:r>
            <a:br>
              <a:rPr lang="en-US"/>
            </a:b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Workplace advice</a:t>
            </a:r>
            <a:endParaRPr/>
          </a:p>
          <a:p>
            <a:pPr marL="17145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g204093f060f_0_47" descr="A white cane user with face obscured in a purple shirt and blue jeans using a white cane for guidance in a warehouse setting." title="White cane us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9325" y="2213175"/>
            <a:ext cx="2682650" cy="218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204093f060f_0_47" descr="Caucasian teenager with brown hair wearing a read shirt in a kitchen setting making Jello in ice cube trays" title="Johnny L"/>
          <p:cNvPicPr preferRelativeResize="0"/>
          <p:nvPr/>
        </p:nvPicPr>
        <p:blipFill rotWithShape="1">
          <a:blip r:embed="rId4">
            <a:alphaModFix/>
          </a:blip>
          <a:srcRect l="15047" r="30804"/>
          <a:stretch/>
        </p:blipFill>
        <p:spPr>
          <a:xfrm>
            <a:off x="307825" y="964925"/>
            <a:ext cx="2744926" cy="28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666E-DA3F-0AE6-E2D8-26AD030F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89" y="1080654"/>
            <a:ext cx="8266772" cy="540653"/>
          </a:xfrm>
        </p:spPr>
        <p:txBody>
          <a:bodyPr/>
          <a:lstStyle/>
          <a:p>
            <a:r>
              <a:rPr lang="en-US" sz="2800" b="1" dirty="0">
                <a:latin typeface="Montserrat"/>
                <a:ea typeface="Montserrat"/>
                <a:cs typeface="Montserrat"/>
                <a:sym typeface="Montserrat"/>
              </a:rPr>
              <a:t>Mainstay and SAILS Program at Seattle Central College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6D162-1100-26E9-A6BD-84A5F111F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044" y="1962788"/>
            <a:ext cx="5995492" cy="2208523"/>
          </a:xfrm>
        </p:spPr>
        <p:txBody>
          <a:bodyPr/>
          <a:lstStyle/>
          <a:p>
            <a:r>
              <a:rPr lang="en-US" sz="1600" b="1" dirty="0"/>
              <a:t>Mainstay</a:t>
            </a:r>
            <a:r>
              <a:rPr lang="en-US" sz="1600" dirty="0"/>
              <a:t> supports job seekers with disabilities by determining needs of the individual, working with employers and partnering with family members &amp; advocates</a:t>
            </a:r>
          </a:p>
          <a:p>
            <a:r>
              <a:rPr lang="en-US" sz="1600" b="1" dirty="0"/>
              <a:t>SAILS</a:t>
            </a:r>
            <a:r>
              <a:rPr lang="en-US" sz="1600" dirty="0"/>
              <a:t> provides resources and guidance for students at Seattle Central College with disabilities to reach their academic goals</a:t>
            </a:r>
          </a:p>
          <a:p>
            <a:endParaRPr lang="en-US" dirty="0"/>
          </a:p>
        </p:txBody>
      </p:sp>
      <p:pic>
        <p:nvPicPr>
          <p:cNvPr id="3074" name="Picture 2" descr="Seattle Central College logo - white text on a blue background and rendering of the Seattle skyline.">
            <a:extLst>
              <a:ext uri="{FF2B5EF4-FFF2-40B4-BE49-F238E27FC236}">
                <a16:creationId xmlns:a16="http://schemas.microsoft.com/office/drawing/2014/main" id="{21BC8B27-62E6-A8F9-7FA0-929B0832E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36" y="2571750"/>
            <a:ext cx="233362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430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4093f060f_0_73"/>
          <p:cNvSpPr txBox="1">
            <a:spLocks noGrp="1"/>
          </p:cNvSpPr>
          <p:nvPr>
            <p:ph type="title"/>
          </p:nvPr>
        </p:nvSpPr>
        <p:spPr>
          <a:xfrm>
            <a:off x="-589875" y="965579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Virtual Panel Member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g204093f060f_0_73"/>
          <p:cNvSpPr txBox="1">
            <a:spLocks noGrp="1"/>
          </p:cNvSpPr>
          <p:nvPr>
            <p:ph type="body" idx="1"/>
          </p:nvPr>
        </p:nvSpPr>
        <p:spPr>
          <a:xfrm>
            <a:off x="474750" y="1762350"/>
            <a:ext cx="52110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/>
              <a:t>Rebecca B. Jansson (she/her)</a:t>
            </a:r>
            <a:endParaRPr sz="2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Director of Mainstay</a:t>
            </a:r>
            <a:br>
              <a:rPr lang="en-US" sz="2500"/>
            </a:br>
            <a:r>
              <a:rPr lang="en-US" sz="2500"/>
              <a:t>Seattle Central College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hlink"/>
                </a:solidFill>
                <a:hlinkClick r:id="rId3"/>
              </a:rPr>
              <a:t>mainstay-sails.seattlecentral.edu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hlink"/>
                </a:solidFill>
                <a:hlinkClick r:id="rId4"/>
              </a:rPr>
              <a:t>Rebecca.Jansson@seattlecolleges.edu</a:t>
            </a:r>
            <a:r>
              <a:rPr lang="en-US" sz="1900"/>
              <a:t>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/>
          </a:p>
        </p:txBody>
      </p:sp>
      <p:pic>
        <p:nvPicPr>
          <p:cNvPr id="110" name="Google Shape;110;g204093f060f_0_73" descr="Rebecca is a Caucasian woman with glasses and brown hair. She is wearing a brown sweater and a blue shirt, and is seated at a desk and smiling." title="Rebecca Jansson phot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8150" y="1658579"/>
            <a:ext cx="2343150" cy="2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04093f060f_0_79"/>
          <p:cNvSpPr txBox="1">
            <a:spLocks noGrp="1"/>
          </p:cNvSpPr>
          <p:nvPr>
            <p:ph type="title"/>
          </p:nvPr>
        </p:nvSpPr>
        <p:spPr>
          <a:xfrm>
            <a:off x="628650" y="978404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Rebecca B. Jansson Video</a:t>
            </a:r>
            <a:endParaRPr sz="41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6" name="Google Shape;116;g204093f060f_0_79" descr="A red Play Button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888" y="1863804"/>
            <a:ext cx="256222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4093f060f_0_87"/>
          <p:cNvSpPr txBox="1">
            <a:spLocks noGrp="1"/>
          </p:cNvSpPr>
          <p:nvPr>
            <p:ph type="title"/>
          </p:nvPr>
        </p:nvSpPr>
        <p:spPr>
          <a:xfrm>
            <a:off x="867350" y="910004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Applied Advice for the Fundraising Workplace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g204093f060f_0_87"/>
          <p:cNvSpPr txBox="1">
            <a:spLocks noGrp="1"/>
          </p:cNvSpPr>
          <p:nvPr>
            <p:ph type="body" idx="1"/>
          </p:nvPr>
        </p:nvSpPr>
        <p:spPr>
          <a:xfrm>
            <a:off x="1233055" y="1699690"/>
            <a:ext cx="6470072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42900" indent="-342900">
              <a:spcBef>
                <a:spcPts val="0"/>
              </a:spcBef>
            </a:pPr>
            <a:r>
              <a:rPr lang="en-US" dirty="0"/>
              <a:t>General accommodations</a:t>
            </a:r>
          </a:p>
          <a:p>
            <a:pPr marL="342900" indent="-342900">
              <a:spcBef>
                <a:spcPts val="0"/>
              </a:spcBef>
            </a:pPr>
            <a:r>
              <a:rPr lang="en-US" dirty="0"/>
              <a:t>Events and materials</a:t>
            </a:r>
            <a:endParaRPr dirty="0"/>
          </a:p>
          <a:p>
            <a:pPr marL="342900" indent="-342900">
              <a:spcBef>
                <a:spcPts val="0"/>
              </a:spcBef>
            </a:pPr>
            <a:r>
              <a:rPr lang="en-US" dirty="0"/>
              <a:t>Materials</a:t>
            </a:r>
            <a:endParaRPr dirty="0"/>
          </a:p>
          <a:p>
            <a:pPr marL="342900" indent="-342900">
              <a:spcBef>
                <a:spcPts val="0"/>
              </a:spcBef>
            </a:pPr>
            <a:r>
              <a:rPr lang="en-US" dirty="0"/>
              <a:t>Next two panel members are nonprofit leaders and current or former front-line fundraisers with disabilities</a:t>
            </a:r>
            <a:endParaRPr dirty="0"/>
          </a:p>
          <a:p>
            <a:pPr marL="17145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4093f060f_0_73"/>
          <p:cNvSpPr txBox="1">
            <a:spLocks noGrp="1"/>
          </p:cNvSpPr>
          <p:nvPr>
            <p:ph type="title"/>
          </p:nvPr>
        </p:nvSpPr>
        <p:spPr>
          <a:xfrm>
            <a:off x="-589875" y="965579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Virtual Panel Member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g204093f060f_0_73"/>
          <p:cNvSpPr txBox="1">
            <a:spLocks noGrp="1"/>
          </p:cNvSpPr>
          <p:nvPr>
            <p:ph type="body" idx="1"/>
          </p:nvPr>
        </p:nvSpPr>
        <p:spPr>
          <a:xfrm>
            <a:off x="474750" y="1762350"/>
            <a:ext cx="52110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/>
              <a:t>Shawn Dobbs (he/him)</a:t>
            </a:r>
            <a:endParaRPr sz="25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VP of Marketing &amp; Public Relations</a:t>
            </a:r>
            <a:br>
              <a:rPr lang="en-US" sz="2500" dirty="0"/>
            </a:br>
            <a:r>
              <a:rPr lang="en-US" sz="2500" dirty="0"/>
              <a:t>The Lighthouse for the Blind, Inc. (Seattle, WA)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 dirty="0">
                <a:solidFill>
                  <a:schemeClr val="hlink"/>
                </a:solidFill>
                <a:hlinkClick r:id="rId3"/>
              </a:rPr>
              <a:t>https://lhblind.org/</a:t>
            </a:r>
            <a:r>
              <a:rPr lang="en-US" sz="1900" u="sng" dirty="0">
                <a:solidFill>
                  <a:schemeClr val="hlink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 dirty="0">
                <a:solidFill>
                  <a:schemeClr val="hlink"/>
                </a:solidFill>
              </a:rPr>
              <a:t>sdobbs@seattlelh.org</a:t>
            </a:r>
            <a:endParaRPr sz="19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</p:txBody>
      </p:sp>
      <p:pic>
        <p:nvPicPr>
          <p:cNvPr id="5122" name="Picture 2" descr="Photo of Shawn Dobbs, a Caucasian man with short dark blonde hair wearing a grey jacket, blue shirt and patterned tie.">
            <a:extLst>
              <a:ext uri="{FF2B5EF4-FFF2-40B4-BE49-F238E27FC236}">
                <a16:creationId xmlns:a16="http://schemas.microsoft.com/office/drawing/2014/main" id="{0D5B185B-966C-4B11-4B5E-D5D56E672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69" y="1506179"/>
            <a:ext cx="192881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71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04093f060f_0_100"/>
          <p:cNvSpPr txBox="1">
            <a:spLocks noGrp="1"/>
          </p:cNvSpPr>
          <p:nvPr>
            <p:ph type="title"/>
          </p:nvPr>
        </p:nvSpPr>
        <p:spPr>
          <a:xfrm>
            <a:off x="628650" y="978404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Shawn Dobbs Video</a:t>
            </a:r>
            <a:endParaRPr sz="41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2" name="Google Shape;142;g204093f060f_0_100" descr="A red Play Button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888" y="1863804"/>
            <a:ext cx="256222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04093f060f_0_1"/>
          <p:cNvSpPr txBox="1">
            <a:spLocks noGrp="1"/>
          </p:cNvSpPr>
          <p:nvPr>
            <p:ph type="title"/>
          </p:nvPr>
        </p:nvSpPr>
        <p:spPr>
          <a:xfrm>
            <a:off x="628650" y="978404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Overview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32;g204093f060f_0_1"/>
          <p:cNvSpPr txBox="1">
            <a:spLocks noGrp="1"/>
          </p:cNvSpPr>
          <p:nvPr>
            <p:ph type="body" idx="1"/>
          </p:nvPr>
        </p:nvSpPr>
        <p:spPr>
          <a:xfrm>
            <a:off x="433187" y="1519000"/>
            <a:ext cx="52110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dirty="0"/>
              <a:t>Introduction to disabilities in the workplace and fundraising space</a:t>
            </a:r>
            <a:endParaRPr dirty="0"/>
          </a:p>
          <a:p>
            <a:pPr marL="171450" lvl="0" indent="-1714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 dirty="0"/>
              <a:t>Arguments for accessibility</a:t>
            </a:r>
            <a:endParaRPr dirty="0"/>
          </a:p>
          <a:p>
            <a:pPr marL="171450" lvl="0" indent="-1714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 dirty="0"/>
              <a:t>Allyship &amp; Othering</a:t>
            </a:r>
            <a:endParaRPr dirty="0"/>
          </a:p>
          <a:p>
            <a:pPr marL="171450" lvl="0" indent="-1714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 dirty="0"/>
              <a:t>Personal mistakes and lessons</a:t>
            </a:r>
            <a:endParaRPr dirty="0"/>
          </a:p>
          <a:p>
            <a:pPr marL="171450" lvl="0" indent="-1714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 dirty="0"/>
              <a:t>Applied tools and modalities </a:t>
            </a:r>
          </a:p>
          <a:p>
            <a:pPr marL="171450" lvl="0" indent="-1714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 dirty="0"/>
              <a:t>Resources for further exploration</a:t>
            </a:r>
            <a:endParaRPr dirty="0"/>
          </a:p>
        </p:txBody>
      </p:sp>
      <p:pic>
        <p:nvPicPr>
          <p:cNvPr id="33" name="Google Shape;33;g204093f060f_0_1" descr="Image representing Braille alphabet" title="Braille alphabet"/>
          <p:cNvPicPr preferRelativeResize="0"/>
          <p:nvPr/>
        </p:nvPicPr>
        <p:blipFill rotWithShape="1">
          <a:blip r:embed="rId3">
            <a:alphaModFix/>
          </a:blip>
          <a:srcRect l="23962" t="2773" r="24035" b="2895"/>
          <a:stretch/>
        </p:blipFill>
        <p:spPr>
          <a:xfrm>
            <a:off x="5817250" y="1519000"/>
            <a:ext cx="2613402" cy="259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4093f060f_0_73"/>
          <p:cNvSpPr txBox="1">
            <a:spLocks noGrp="1"/>
          </p:cNvSpPr>
          <p:nvPr>
            <p:ph type="title"/>
          </p:nvPr>
        </p:nvSpPr>
        <p:spPr>
          <a:xfrm>
            <a:off x="-589875" y="965579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Virtual Panel Member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g204093f060f_0_73"/>
          <p:cNvSpPr txBox="1">
            <a:spLocks noGrp="1"/>
          </p:cNvSpPr>
          <p:nvPr>
            <p:ph type="body" idx="1"/>
          </p:nvPr>
        </p:nvSpPr>
        <p:spPr>
          <a:xfrm>
            <a:off x="474750" y="1762350"/>
            <a:ext cx="5394422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/>
              <a:t>Cole Hardman (he/him)</a:t>
            </a:r>
            <a:endParaRPr sz="25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Director of Development, Major Gifts</a:t>
            </a:r>
            <a:br>
              <a:rPr lang="en-US" sz="2500" dirty="0"/>
            </a:br>
            <a:r>
              <a:rPr lang="en-US" sz="2500" dirty="0"/>
              <a:t>Seattle Children’s Foundation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 dirty="0">
                <a:solidFill>
                  <a:schemeClr val="hlink"/>
                </a:solidFill>
                <a:hlinkClick r:id="rId3"/>
              </a:rPr>
              <a:t>seattlechildrens.org</a:t>
            </a:r>
            <a:endParaRPr lang="en-US" sz="1900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 dirty="0">
                <a:solidFill>
                  <a:schemeClr val="hlink"/>
                </a:solidFill>
              </a:rPr>
              <a:t>Cole.Hardman@seattlechildrens.org </a:t>
            </a:r>
            <a:endParaRPr sz="1300" b="1" i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</p:txBody>
      </p:sp>
      <p:pic>
        <p:nvPicPr>
          <p:cNvPr id="6146" name="Picture 2" descr="Photo of Cole Hardman, a Caucasian man with dark hair and glasses wearing a white and purple checkered shirt.">
            <a:extLst>
              <a:ext uri="{FF2B5EF4-FFF2-40B4-BE49-F238E27FC236}">
                <a16:creationId xmlns:a16="http://schemas.microsoft.com/office/drawing/2014/main" id="{263CE4B7-61EA-F0E6-F280-30F1A9D4D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72" y="1762350"/>
            <a:ext cx="2868652" cy="189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520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04093f060f_0_115"/>
          <p:cNvSpPr txBox="1">
            <a:spLocks noGrp="1"/>
          </p:cNvSpPr>
          <p:nvPr>
            <p:ph type="title"/>
          </p:nvPr>
        </p:nvSpPr>
        <p:spPr>
          <a:xfrm>
            <a:off x="628650" y="978404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Cole Hardman Video</a:t>
            </a:r>
            <a:endParaRPr sz="41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4" name="Google Shape;154;g204093f060f_0_115" descr="A red Play Button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888" y="1863804"/>
            <a:ext cx="256222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4093f060f_0_120"/>
          <p:cNvSpPr txBox="1">
            <a:spLocks noGrp="1"/>
          </p:cNvSpPr>
          <p:nvPr>
            <p:ph type="title"/>
          </p:nvPr>
        </p:nvSpPr>
        <p:spPr>
          <a:xfrm>
            <a:off x="-589875" y="965579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Tools and Best Practices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g204093f060f_0_120"/>
          <p:cNvSpPr txBox="1">
            <a:spLocks noGrp="1"/>
          </p:cNvSpPr>
          <p:nvPr>
            <p:ph type="body" idx="1"/>
          </p:nvPr>
        </p:nvSpPr>
        <p:spPr>
          <a:xfrm>
            <a:off x="474749" y="1762350"/>
            <a:ext cx="7201957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 sz="2400" dirty="0"/>
              <a:t>Applying Universal Design principals to your environment</a:t>
            </a:r>
          </a:p>
          <a:p>
            <a:pPr marL="342900" indent="-342900">
              <a:spcBef>
                <a:spcPts val="0"/>
              </a:spcBef>
            </a:pPr>
            <a:r>
              <a:rPr lang="en-US" sz="2400" dirty="0"/>
              <a:t>Start with questions – and continue!</a:t>
            </a:r>
          </a:p>
          <a:p>
            <a:pPr marL="342900" indent="-342900">
              <a:spcBef>
                <a:spcPts val="0"/>
              </a:spcBef>
            </a:pPr>
            <a:r>
              <a:rPr lang="en-US" sz="2400" dirty="0"/>
              <a:t>Involve individuals with disabilities in your evaluation</a:t>
            </a:r>
          </a:p>
          <a:p>
            <a:pPr marL="342900" indent="-342900">
              <a:spcBef>
                <a:spcPts val="0"/>
              </a:spcBef>
            </a:pPr>
            <a:r>
              <a:rPr lang="en-US" sz="2400" dirty="0"/>
              <a:t>Interrogate your own assumptions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</p:txBody>
      </p:sp>
    </p:spTree>
    <p:extLst>
      <p:ext uri="{BB962C8B-B14F-4D97-AF65-F5344CB8AC3E}">
        <p14:creationId xmlns:p14="http://schemas.microsoft.com/office/powerpoint/2010/main" val="3632642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4093f060f_0_125"/>
          <p:cNvSpPr txBox="1">
            <a:spLocks noGrp="1"/>
          </p:cNvSpPr>
          <p:nvPr>
            <p:ph type="title"/>
          </p:nvPr>
        </p:nvSpPr>
        <p:spPr>
          <a:xfrm>
            <a:off x="-299253" y="907950"/>
            <a:ext cx="9131363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Tools and Best Practices - Examples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g204093f060f_0_125"/>
          <p:cNvSpPr txBox="1">
            <a:spLocks noGrp="1"/>
          </p:cNvSpPr>
          <p:nvPr>
            <p:ph type="body" idx="1"/>
          </p:nvPr>
        </p:nvSpPr>
        <p:spPr>
          <a:xfrm>
            <a:off x="488927" y="1585141"/>
            <a:ext cx="5607073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 sz="2500" dirty="0"/>
              <a:t>Wayfinders</a:t>
            </a:r>
            <a:endParaRPr sz="2500" dirty="0"/>
          </a:p>
          <a:p>
            <a:pPr marL="342900" indent="-342900">
              <a:spcBef>
                <a:spcPts val="0"/>
              </a:spcBef>
            </a:pPr>
            <a:r>
              <a:rPr lang="en-US" sz="2500" dirty="0"/>
              <a:t>Braille displays</a:t>
            </a:r>
            <a:endParaRPr sz="2500" dirty="0"/>
          </a:p>
          <a:p>
            <a:pPr marL="342900" indent="-342900">
              <a:spcBef>
                <a:spcPts val="0"/>
              </a:spcBef>
            </a:pPr>
            <a:r>
              <a:rPr lang="en-US" sz="2500" dirty="0"/>
              <a:t>Large Print</a:t>
            </a:r>
          </a:p>
          <a:p>
            <a:pPr marL="342900" indent="-342900">
              <a:spcBef>
                <a:spcPts val="0"/>
              </a:spcBef>
            </a:pPr>
            <a:r>
              <a:rPr lang="en-US" sz="2500" dirty="0"/>
              <a:t>Visual contrasts in the environment</a:t>
            </a:r>
            <a:endParaRPr sz="2500" dirty="0"/>
          </a:p>
          <a:p>
            <a:pPr marL="342900" indent="-342900">
              <a:spcBef>
                <a:spcPts val="0"/>
              </a:spcBef>
            </a:pPr>
            <a:r>
              <a:rPr lang="en-US" sz="2500" dirty="0"/>
              <a:t>Graphics, web design and alt text in images </a:t>
            </a:r>
          </a:p>
          <a:p>
            <a:pPr marL="342900" indent="-342900">
              <a:spcBef>
                <a:spcPts val="0"/>
              </a:spcBef>
            </a:pPr>
            <a:r>
              <a:rPr lang="en-US" sz="2500" dirty="0"/>
              <a:t>Taking the time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4093f060f_0_125"/>
          <p:cNvSpPr txBox="1">
            <a:spLocks noGrp="1"/>
          </p:cNvSpPr>
          <p:nvPr>
            <p:ph type="title"/>
          </p:nvPr>
        </p:nvSpPr>
        <p:spPr>
          <a:xfrm>
            <a:off x="-299253" y="907950"/>
            <a:ext cx="9131363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Tools and Best Practices - Examples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 descr="A picture containing text, electronics, keyboard&#10;&#10;Description automatically generated">
            <a:extLst>
              <a:ext uri="{FF2B5EF4-FFF2-40B4-BE49-F238E27FC236}">
                <a16:creationId xmlns:a16="http://schemas.microsoft.com/office/drawing/2014/main" id="{3387BACA-3A75-5723-A4EB-A186C4201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77"/>
          <a:stretch/>
        </p:blipFill>
        <p:spPr>
          <a:xfrm>
            <a:off x="5178951" y="2017542"/>
            <a:ext cx="3773662" cy="1290985"/>
          </a:xfrm>
          <a:prstGeom prst="rect">
            <a:avLst/>
          </a:prstGeom>
        </p:spPr>
      </p:pic>
      <p:pic>
        <p:nvPicPr>
          <p:cNvPr id="5" name="Picture 4" descr="A black refreshable Braille display">
            <a:extLst>
              <a:ext uri="{FF2B5EF4-FFF2-40B4-BE49-F238E27FC236}">
                <a16:creationId xmlns:a16="http://schemas.microsoft.com/office/drawing/2014/main" id="{676C6F2C-5449-FD33-593B-53F4B9BEE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30" y="1488746"/>
            <a:ext cx="1994572" cy="1290985"/>
          </a:xfrm>
          <a:prstGeom prst="rect">
            <a:avLst/>
          </a:prstGeom>
        </p:spPr>
      </p:pic>
      <p:sp>
        <p:nvSpPr>
          <p:cNvPr id="6" name="Google Shape;166;g204093f060f_0_125">
            <a:extLst>
              <a:ext uri="{FF2B5EF4-FFF2-40B4-BE49-F238E27FC236}">
                <a16:creationId xmlns:a16="http://schemas.microsoft.com/office/drawing/2014/main" id="{BAA51F15-6DC1-040B-D043-37E152F62027}"/>
              </a:ext>
            </a:extLst>
          </p:cNvPr>
          <p:cNvSpPr txBox="1">
            <a:spLocks/>
          </p:cNvSpPr>
          <p:nvPr/>
        </p:nvSpPr>
        <p:spPr>
          <a:xfrm>
            <a:off x="2389635" y="1980067"/>
            <a:ext cx="2665228" cy="30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400" b="1" i="1" dirty="0"/>
              <a:t>Refreshable Braille Display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900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</p:txBody>
      </p:sp>
      <p:sp>
        <p:nvSpPr>
          <p:cNvPr id="7" name="Google Shape;166;g204093f060f_0_125">
            <a:extLst>
              <a:ext uri="{FF2B5EF4-FFF2-40B4-BE49-F238E27FC236}">
                <a16:creationId xmlns:a16="http://schemas.microsoft.com/office/drawing/2014/main" id="{483925A2-BEA0-E992-762B-01BC7AD00107}"/>
              </a:ext>
            </a:extLst>
          </p:cNvPr>
          <p:cNvSpPr txBox="1">
            <a:spLocks/>
          </p:cNvSpPr>
          <p:nvPr/>
        </p:nvSpPr>
        <p:spPr>
          <a:xfrm>
            <a:off x="6014092" y="3472009"/>
            <a:ext cx="2665228" cy="30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400" b="1" i="1" dirty="0"/>
              <a:t>High contrast keyboard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900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</p:txBody>
      </p:sp>
      <p:pic>
        <p:nvPicPr>
          <p:cNvPr id="11" name="Picture 10" descr="High contrast flash card with the print in black and background in yellow. Pictured are the letters A,B,C,D,E, those letters in Braille, and the numbers 1,2,3,4,5">
            <a:extLst>
              <a:ext uri="{FF2B5EF4-FFF2-40B4-BE49-F238E27FC236}">
                <a16:creationId xmlns:a16="http://schemas.microsoft.com/office/drawing/2014/main" id="{8A22A7FE-50F3-88E1-42E4-8569FC131C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5" t="10763" r="4073" b="14406"/>
          <a:stretch/>
        </p:blipFill>
        <p:spPr>
          <a:xfrm>
            <a:off x="283488" y="2723084"/>
            <a:ext cx="2418057" cy="1512466"/>
          </a:xfrm>
          <a:prstGeom prst="rect">
            <a:avLst/>
          </a:prstGeom>
        </p:spPr>
      </p:pic>
      <p:sp>
        <p:nvSpPr>
          <p:cNvPr id="12" name="Google Shape;166;g204093f060f_0_125">
            <a:extLst>
              <a:ext uri="{FF2B5EF4-FFF2-40B4-BE49-F238E27FC236}">
                <a16:creationId xmlns:a16="http://schemas.microsoft.com/office/drawing/2014/main" id="{404BAE29-E102-24C9-76A6-70FC7822D267}"/>
              </a:ext>
            </a:extLst>
          </p:cNvPr>
          <p:cNvSpPr txBox="1">
            <a:spLocks/>
          </p:cNvSpPr>
          <p:nvPr/>
        </p:nvSpPr>
        <p:spPr>
          <a:xfrm>
            <a:off x="2619636" y="3384667"/>
            <a:ext cx="2328047" cy="30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400" b="1" i="1" dirty="0"/>
              <a:t>High Contrast Flash Card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900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</p:txBody>
      </p:sp>
    </p:spTree>
    <p:extLst>
      <p:ext uri="{BB962C8B-B14F-4D97-AF65-F5344CB8AC3E}">
        <p14:creationId xmlns:p14="http://schemas.microsoft.com/office/powerpoint/2010/main" val="3734257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4093f060f_0_125"/>
          <p:cNvSpPr txBox="1">
            <a:spLocks noGrp="1"/>
          </p:cNvSpPr>
          <p:nvPr>
            <p:ph type="title"/>
          </p:nvPr>
        </p:nvSpPr>
        <p:spPr>
          <a:xfrm>
            <a:off x="-299253" y="907950"/>
            <a:ext cx="9131363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Tools and Best Practices - Examples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166;g204093f060f_0_125">
            <a:extLst>
              <a:ext uri="{FF2B5EF4-FFF2-40B4-BE49-F238E27FC236}">
                <a16:creationId xmlns:a16="http://schemas.microsoft.com/office/drawing/2014/main" id="{BAA51F15-6DC1-040B-D043-37E152F62027}"/>
              </a:ext>
            </a:extLst>
          </p:cNvPr>
          <p:cNvSpPr txBox="1">
            <a:spLocks/>
          </p:cNvSpPr>
          <p:nvPr/>
        </p:nvSpPr>
        <p:spPr>
          <a:xfrm>
            <a:off x="524368" y="4013926"/>
            <a:ext cx="2665228" cy="30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1400" b="1" i="1" dirty="0"/>
              <a:t>Way Finding Strips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900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</p:txBody>
      </p:sp>
      <p:pic>
        <p:nvPicPr>
          <p:cNvPr id="7170" name="Picture 2" descr="Beyond the Elevators: How the New York City subway system can better s&quot; by  Ethan B. Stark-Miller">
            <a:extLst>
              <a:ext uri="{FF2B5EF4-FFF2-40B4-BE49-F238E27FC236}">
                <a16:creationId xmlns:a16="http://schemas.microsoft.com/office/drawing/2014/main" id="{7E23C756-94D0-0C4D-3CEE-15A486669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0" t="40648" r="19426" b="593"/>
          <a:stretch/>
        </p:blipFill>
        <p:spPr bwMode="auto">
          <a:xfrm>
            <a:off x="524368" y="1489882"/>
            <a:ext cx="3290317" cy="233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ide by side photos of a full curb as the Before example, and that same curb with a curb cut sloping to the pavement as the After example.">
            <a:extLst>
              <a:ext uri="{FF2B5EF4-FFF2-40B4-BE49-F238E27FC236}">
                <a16:creationId xmlns:a16="http://schemas.microsoft.com/office/drawing/2014/main" id="{F3535BF1-DF39-A15C-6742-0DE7BD8A72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67" t="6594" r="14652" b="6955"/>
          <a:stretch/>
        </p:blipFill>
        <p:spPr>
          <a:xfrm>
            <a:off x="4444410" y="1489882"/>
            <a:ext cx="3763925" cy="2524044"/>
          </a:xfrm>
          <a:prstGeom prst="rect">
            <a:avLst/>
          </a:prstGeom>
        </p:spPr>
      </p:pic>
      <p:sp>
        <p:nvSpPr>
          <p:cNvPr id="12" name="Google Shape;166;g204093f060f_0_125">
            <a:extLst>
              <a:ext uri="{FF2B5EF4-FFF2-40B4-BE49-F238E27FC236}">
                <a16:creationId xmlns:a16="http://schemas.microsoft.com/office/drawing/2014/main" id="{161C73B2-94FA-B3DF-09DE-14F1E3D16B54}"/>
              </a:ext>
            </a:extLst>
          </p:cNvPr>
          <p:cNvSpPr txBox="1">
            <a:spLocks/>
          </p:cNvSpPr>
          <p:nvPr/>
        </p:nvSpPr>
        <p:spPr>
          <a:xfrm>
            <a:off x="4993758" y="4006973"/>
            <a:ext cx="2665228" cy="30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1400" b="1" i="1" dirty="0"/>
              <a:t>Curb Cut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900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</p:txBody>
      </p:sp>
    </p:spTree>
    <p:extLst>
      <p:ext uri="{BB962C8B-B14F-4D97-AF65-F5344CB8AC3E}">
        <p14:creationId xmlns:p14="http://schemas.microsoft.com/office/powerpoint/2010/main" val="656117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4093f060f_0_125"/>
          <p:cNvSpPr txBox="1">
            <a:spLocks noGrp="1"/>
          </p:cNvSpPr>
          <p:nvPr>
            <p:ph type="title"/>
          </p:nvPr>
        </p:nvSpPr>
        <p:spPr>
          <a:xfrm>
            <a:off x="-299253" y="907950"/>
            <a:ext cx="9131363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Tools and Best Practices - Examples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166;g204093f060f_0_125">
            <a:extLst>
              <a:ext uri="{FF2B5EF4-FFF2-40B4-BE49-F238E27FC236}">
                <a16:creationId xmlns:a16="http://schemas.microsoft.com/office/drawing/2014/main" id="{BAA51F15-6DC1-040B-D043-37E152F62027}"/>
              </a:ext>
            </a:extLst>
          </p:cNvPr>
          <p:cNvSpPr txBox="1">
            <a:spLocks/>
          </p:cNvSpPr>
          <p:nvPr/>
        </p:nvSpPr>
        <p:spPr>
          <a:xfrm>
            <a:off x="1594916" y="3780957"/>
            <a:ext cx="1761047" cy="220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1400" b="1" i="1" dirty="0"/>
              <a:t>Quiet Spaces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900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</p:txBody>
      </p:sp>
      <p:sp>
        <p:nvSpPr>
          <p:cNvPr id="12" name="Google Shape;166;g204093f060f_0_125">
            <a:extLst>
              <a:ext uri="{FF2B5EF4-FFF2-40B4-BE49-F238E27FC236}">
                <a16:creationId xmlns:a16="http://schemas.microsoft.com/office/drawing/2014/main" id="{161C73B2-94FA-B3DF-09DE-14F1E3D16B54}"/>
              </a:ext>
            </a:extLst>
          </p:cNvPr>
          <p:cNvSpPr txBox="1">
            <a:spLocks/>
          </p:cNvSpPr>
          <p:nvPr/>
        </p:nvSpPr>
        <p:spPr>
          <a:xfrm>
            <a:off x="5443869" y="3770865"/>
            <a:ext cx="2665228" cy="30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1400" b="1" i="1" dirty="0"/>
              <a:t>High-Contrast Walls and Clothing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900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</p:txBody>
      </p:sp>
      <p:pic>
        <p:nvPicPr>
          <p:cNvPr id="9218" name="Picture 2" descr="Artist's rendition of Summit Community Center showing people standing and seated in a common space, with quite classrooms and workplaces in the background.">
            <a:extLst>
              <a:ext uri="{FF2B5EF4-FFF2-40B4-BE49-F238E27FC236}">
                <a16:creationId xmlns:a16="http://schemas.microsoft.com/office/drawing/2014/main" id="{ED884753-B243-404B-F983-FF21081B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81" y="1505665"/>
            <a:ext cx="3737919" cy="210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from the Lighthouse for the Blind, Inc. of two Caucasian women and a Caucasian male. The male, who has a grey beard, a green cap and a green shirt, is conversing with sign language, ASL. The walls in the room are dark blue. The women both have dark clothing. One has brown hair. One has greying hair.">
            <a:extLst>
              <a:ext uri="{FF2B5EF4-FFF2-40B4-BE49-F238E27FC236}">
                <a16:creationId xmlns:a16="http://schemas.microsoft.com/office/drawing/2014/main" id="{EDF4E7F6-6A3A-262B-A172-E9E60E6DB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13"/>
          <a:stretch/>
        </p:blipFill>
        <p:spPr bwMode="auto">
          <a:xfrm>
            <a:off x="5135525" y="1507007"/>
            <a:ext cx="3281917" cy="21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410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04093f060f_0_130"/>
          <p:cNvSpPr txBox="1">
            <a:spLocks noGrp="1"/>
          </p:cNvSpPr>
          <p:nvPr>
            <p:ph type="title"/>
          </p:nvPr>
        </p:nvSpPr>
        <p:spPr>
          <a:xfrm>
            <a:off x="-86602" y="972668"/>
            <a:ext cx="8670619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Tools and Best Practices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g204093f060f_0_130"/>
          <p:cNvSpPr txBox="1">
            <a:spLocks noGrp="1"/>
          </p:cNvSpPr>
          <p:nvPr>
            <p:ph type="body" idx="1"/>
          </p:nvPr>
        </p:nvSpPr>
        <p:spPr>
          <a:xfrm>
            <a:off x="599441" y="1591306"/>
            <a:ext cx="6223762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1200"/>
              </a:spcBef>
            </a:pPr>
            <a:r>
              <a:rPr lang="en-US" sz="2000" dirty="0"/>
              <a:t>Physical design for those with “invisible disabilities”/neurodiversity</a:t>
            </a:r>
          </a:p>
          <a:p>
            <a:pPr marL="342900" indent="-342900">
              <a:spcBef>
                <a:spcPts val="1200"/>
              </a:spcBef>
            </a:pPr>
            <a:r>
              <a:rPr lang="en-US" sz="2000" dirty="0"/>
              <a:t>Sound/scent sensitivity</a:t>
            </a:r>
            <a:endParaRPr sz="2000" dirty="0"/>
          </a:p>
          <a:p>
            <a:pPr marL="342900" indent="-342900">
              <a:spcBef>
                <a:spcPts val="1200"/>
              </a:spcBef>
            </a:pPr>
            <a:r>
              <a:rPr lang="en-US" sz="2000" dirty="0"/>
              <a:t>Guiding notes</a:t>
            </a:r>
            <a:endParaRPr sz="2000" dirty="0"/>
          </a:p>
          <a:p>
            <a:pPr marL="342900" indent="-342900">
              <a:spcBef>
                <a:spcPts val="1200"/>
              </a:spcBef>
            </a:pPr>
            <a:r>
              <a:rPr lang="en-US" sz="2000" dirty="0"/>
              <a:t>Access to remote work</a:t>
            </a:r>
            <a:endParaRPr sz="2000" dirty="0"/>
          </a:p>
          <a:p>
            <a:pPr marL="342900" indent="-342900">
              <a:spcBef>
                <a:spcPts val="1200"/>
              </a:spcBef>
            </a:pPr>
            <a:r>
              <a:rPr lang="en-US" sz="2000" dirty="0"/>
              <a:t>Evaluation of your own assumptions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04093f060f_0_125"/>
          <p:cNvSpPr txBox="1">
            <a:spLocks noGrp="1"/>
          </p:cNvSpPr>
          <p:nvPr>
            <p:ph type="title"/>
          </p:nvPr>
        </p:nvSpPr>
        <p:spPr>
          <a:xfrm>
            <a:off x="-299253" y="907950"/>
            <a:ext cx="9131363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Tools and Best Practices - Examples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 descr="Image of a visual calendar with tasks represented in icons in one column titled &quot;First I Need To&quot; and a second column titled &quot;All Done&quot;">
            <a:extLst>
              <a:ext uri="{FF2B5EF4-FFF2-40B4-BE49-F238E27FC236}">
                <a16:creationId xmlns:a16="http://schemas.microsoft.com/office/drawing/2014/main" id="{7F56E98C-051C-1141-C12D-494832BB5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291"/>
          <a:stretch/>
        </p:blipFill>
        <p:spPr>
          <a:xfrm>
            <a:off x="459865" y="1636666"/>
            <a:ext cx="1933417" cy="2157522"/>
          </a:xfrm>
          <a:prstGeom prst="rect">
            <a:avLst/>
          </a:prstGeom>
        </p:spPr>
      </p:pic>
      <p:sp>
        <p:nvSpPr>
          <p:cNvPr id="4" name="Google Shape;166;g204093f060f_0_125">
            <a:extLst>
              <a:ext uri="{FF2B5EF4-FFF2-40B4-BE49-F238E27FC236}">
                <a16:creationId xmlns:a16="http://schemas.microsoft.com/office/drawing/2014/main" id="{D370B0D8-CA7F-5717-C4A5-1DD04BA29450}"/>
              </a:ext>
            </a:extLst>
          </p:cNvPr>
          <p:cNvSpPr txBox="1">
            <a:spLocks/>
          </p:cNvSpPr>
          <p:nvPr/>
        </p:nvSpPr>
        <p:spPr>
          <a:xfrm>
            <a:off x="93959" y="3927206"/>
            <a:ext cx="2665228" cy="30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1200" b="1" i="1" dirty="0"/>
              <a:t>Visual Calendar/Planning App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900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</p:txBody>
      </p:sp>
      <p:pic>
        <p:nvPicPr>
          <p:cNvPr id="6" name="Picture 5" descr="Teenage Caucasian male with brown hair, wearing a red shirt and noise-cancelling headphones.">
            <a:extLst>
              <a:ext uri="{FF2B5EF4-FFF2-40B4-BE49-F238E27FC236}">
                <a16:creationId xmlns:a16="http://schemas.microsoft.com/office/drawing/2014/main" id="{9E81AEE1-76C8-370B-A50F-8F8223F23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47" t="15469" r="19629" b="19129"/>
          <a:stretch/>
        </p:blipFill>
        <p:spPr>
          <a:xfrm rot="5400000">
            <a:off x="3274950" y="1744099"/>
            <a:ext cx="2213026" cy="1998160"/>
          </a:xfrm>
          <a:prstGeom prst="rect">
            <a:avLst/>
          </a:prstGeom>
        </p:spPr>
      </p:pic>
      <p:sp>
        <p:nvSpPr>
          <p:cNvPr id="7" name="Google Shape;166;g204093f060f_0_125">
            <a:extLst>
              <a:ext uri="{FF2B5EF4-FFF2-40B4-BE49-F238E27FC236}">
                <a16:creationId xmlns:a16="http://schemas.microsoft.com/office/drawing/2014/main" id="{947D6CC5-C7E6-12D5-D436-FF9CE83A7F2B}"/>
              </a:ext>
            </a:extLst>
          </p:cNvPr>
          <p:cNvSpPr txBox="1">
            <a:spLocks/>
          </p:cNvSpPr>
          <p:nvPr/>
        </p:nvSpPr>
        <p:spPr>
          <a:xfrm>
            <a:off x="3154820" y="3927206"/>
            <a:ext cx="2453285" cy="30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1200" b="1" i="1" dirty="0"/>
              <a:t>Noise Cancelling Headphones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900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</p:txBody>
      </p:sp>
      <p:pic>
        <p:nvPicPr>
          <p:cNvPr id="8194" name="Picture 2" descr="Interior of Summit Community Center in Seattle, WA showing sound absorbing panels built into the ceiling.">
            <a:extLst>
              <a:ext uri="{FF2B5EF4-FFF2-40B4-BE49-F238E27FC236}">
                <a16:creationId xmlns:a16="http://schemas.microsoft.com/office/drawing/2014/main" id="{D75843B5-F192-063C-6EAD-216E6F4C6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0" t="3813" b="18334"/>
          <a:stretch/>
        </p:blipFill>
        <p:spPr bwMode="auto">
          <a:xfrm>
            <a:off x="6225297" y="1636666"/>
            <a:ext cx="1933417" cy="221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66;g204093f060f_0_125">
            <a:extLst>
              <a:ext uri="{FF2B5EF4-FFF2-40B4-BE49-F238E27FC236}">
                <a16:creationId xmlns:a16="http://schemas.microsoft.com/office/drawing/2014/main" id="{7163AECE-57AC-4F9D-54F2-8FDAAAF47732}"/>
              </a:ext>
            </a:extLst>
          </p:cNvPr>
          <p:cNvSpPr txBox="1">
            <a:spLocks/>
          </p:cNvSpPr>
          <p:nvPr/>
        </p:nvSpPr>
        <p:spPr>
          <a:xfrm>
            <a:off x="5965362" y="3927206"/>
            <a:ext cx="2453285" cy="30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1200" b="1" i="1" dirty="0"/>
              <a:t>Sound Absorbing Panels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900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</p:txBody>
      </p:sp>
    </p:spTree>
    <p:extLst>
      <p:ext uri="{BB962C8B-B14F-4D97-AF65-F5344CB8AC3E}">
        <p14:creationId xmlns:p14="http://schemas.microsoft.com/office/powerpoint/2010/main" val="256043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04093f060f_0_135"/>
          <p:cNvSpPr txBox="1">
            <a:spLocks noGrp="1"/>
          </p:cNvSpPr>
          <p:nvPr>
            <p:ph type="title"/>
          </p:nvPr>
        </p:nvSpPr>
        <p:spPr>
          <a:xfrm>
            <a:off x="-589875" y="965579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Tools and Best Practices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g204093f060f_0_135"/>
          <p:cNvSpPr txBox="1">
            <a:spLocks noGrp="1"/>
          </p:cNvSpPr>
          <p:nvPr>
            <p:ph type="body" idx="1"/>
          </p:nvPr>
        </p:nvSpPr>
        <p:spPr>
          <a:xfrm>
            <a:off x="361336" y="1605416"/>
            <a:ext cx="78867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1200"/>
              </a:spcBef>
            </a:pPr>
            <a:r>
              <a:rPr lang="en-US" sz="2000" dirty="0"/>
              <a:t>Research local and online resources</a:t>
            </a:r>
          </a:p>
          <a:p>
            <a:pPr marL="342900" indent="-342900">
              <a:spcBef>
                <a:spcPts val="1200"/>
              </a:spcBef>
            </a:pPr>
            <a:r>
              <a:rPr lang="en-US" sz="2000" dirty="0"/>
              <a:t>Actively involve individuals with disabilities in evaluating</a:t>
            </a:r>
          </a:p>
          <a:p>
            <a:pPr marL="342900" indent="-342900">
              <a:spcBef>
                <a:spcPts val="1200"/>
              </a:spcBef>
            </a:pPr>
            <a:r>
              <a:rPr lang="en-US" sz="2000" dirty="0"/>
              <a:t>Make this aspect of equity integral to your organization’s culture, policies and practices. </a:t>
            </a:r>
            <a:endParaRPr sz="2000" dirty="0"/>
          </a:p>
          <a:p>
            <a:pPr marL="342900" indent="-342900">
              <a:spcBef>
                <a:spcPts val="1200"/>
              </a:spcBef>
            </a:pPr>
            <a:r>
              <a:rPr lang="en-US" sz="2000" dirty="0"/>
              <a:t>“Universally design” your organization’s culture </a:t>
            </a:r>
          </a:p>
          <a:p>
            <a:pPr marL="342900" indent="-342900">
              <a:spcBef>
                <a:spcPts val="1200"/>
              </a:spcBef>
            </a:pPr>
            <a:r>
              <a:rPr lang="en-US" sz="2000" dirty="0"/>
              <a:t>Be open and accepting to feedback and criticism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"/>
          <p:cNvSpPr txBox="1">
            <a:spLocks noGrp="1"/>
          </p:cNvSpPr>
          <p:nvPr>
            <p:ph type="title"/>
          </p:nvPr>
        </p:nvSpPr>
        <p:spPr>
          <a:xfrm>
            <a:off x="628650" y="876179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sz="3200" b="1">
                <a:latin typeface="Montserrat"/>
                <a:ea typeface="Montserrat"/>
                <a:cs typeface="Montserrat"/>
                <a:sym typeface="Montserrat"/>
              </a:rPr>
              <a:t>My journey into the disability space</a:t>
            </a:r>
            <a:endParaRPr sz="3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" name="Google Shape;39;p2" title="Photo of the Lighthouse for the Blind Inc in Seattle Washington"/>
          <p:cNvPicPr preferRelativeResize="0"/>
          <p:nvPr/>
        </p:nvPicPr>
        <p:blipFill rotWithShape="1">
          <a:blip r:embed="rId3">
            <a:alphaModFix/>
          </a:blip>
          <a:srcRect l="43068" t="15775" b="10543"/>
          <a:stretch/>
        </p:blipFill>
        <p:spPr>
          <a:xfrm>
            <a:off x="272800" y="1492975"/>
            <a:ext cx="3257975" cy="27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 descr="Photo of a Caucasian male in his 20s with brown hair and a red shirt." title="Photo of Morgan L"/>
          <p:cNvPicPr preferRelativeResize="0"/>
          <p:nvPr/>
        </p:nvPicPr>
        <p:blipFill rotWithShape="1">
          <a:blip r:embed="rId4">
            <a:alphaModFix/>
          </a:blip>
          <a:srcRect l="1095" t="25941" r="1105" b="5339"/>
          <a:stretch/>
        </p:blipFill>
        <p:spPr>
          <a:xfrm>
            <a:off x="3695975" y="1533213"/>
            <a:ext cx="2887599" cy="27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 descr="Green round logo including the text Academy for Precision Learning and an white apple image" title="Academy for Precision Learning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0125" y="1633950"/>
            <a:ext cx="2503875" cy="25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04093f060f_0_169"/>
          <p:cNvSpPr txBox="1">
            <a:spLocks noGrp="1"/>
          </p:cNvSpPr>
          <p:nvPr>
            <p:ph type="title"/>
          </p:nvPr>
        </p:nvSpPr>
        <p:spPr>
          <a:xfrm>
            <a:off x="628650" y="794550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Resources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g204093f060f_0_169"/>
          <p:cNvSpPr txBox="1">
            <a:spLocks noGrp="1"/>
          </p:cNvSpPr>
          <p:nvPr>
            <p:ph type="body" idx="1"/>
          </p:nvPr>
        </p:nvSpPr>
        <p:spPr>
          <a:xfrm>
            <a:off x="426259" y="1335150"/>
            <a:ext cx="78867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85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1600" b="1" i="0" dirty="0">
                <a:solidFill>
                  <a:srgbClr val="202124"/>
                </a:solidFill>
                <a:effectLst/>
                <a:latin typeface="Roboto" panose="02000000000000000000" pitchFamily="2" charset="0"/>
                <a:hlinkClick r:id="rId3"/>
              </a:rPr>
              <a:t>Elizabeth Ralston Consulting Resources</a:t>
            </a:r>
            <a:endParaRPr lang="en-US" sz="1600" b="1" i="0" dirty="0"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  <a:p>
            <a:pPr marL="6985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endParaRPr lang="en-US" sz="1600" b="1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pPr marL="6985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1600" b="1" dirty="0">
                <a:solidFill>
                  <a:srgbClr val="202124"/>
                </a:solidFill>
                <a:latin typeface="Roboto" panose="02000000000000000000" pitchFamily="2" charset="0"/>
                <a:hlinkClick r:id="rId4"/>
              </a:rPr>
              <a:t>Examples of Training Topics from Elizabeth Ralston</a:t>
            </a:r>
            <a:r>
              <a:rPr lang="en-US" sz="1600" b="1" dirty="0">
                <a:solidFill>
                  <a:srgbClr val="202124"/>
                </a:solidFill>
                <a:latin typeface="Roboto" panose="02000000000000000000" pitchFamily="2" charset="0"/>
              </a:rPr>
              <a:t> </a:t>
            </a:r>
            <a:endParaRPr lang="en-US" sz="1600" b="1" i="0" dirty="0"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  <a:p>
            <a:pPr marL="6985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endParaRPr lang="en-US" sz="1600" b="1" dirty="0">
              <a:solidFill>
                <a:srgbClr val="202124"/>
              </a:solidFill>
              <a:latin typeface="Roboto" panose="02000000000000000000" pitchFamily="2" charset="0"/>
              <a:hlinkClick r:id="rId5"/>
            </a:endParaRPr>
          </a:p>
          <a:p>
            <a:pPr marL="69850" indent="0">
              <a:spcBef>
                <a:spcPts val="0"/>
              </a:spcBef>
              <a:buSzPts val="2500"/>
              <a:buFont typeface="Arial"/>
              <a:buNone/>
            </a:pPr>
            <a:r>
              <a:rPr lang="en-US" sz="1600" b="1" dirty="0" err="1">
                <a:solidFill>
                  <a:srgbClr val="202124"/>
                </a:solidFill>
                <a:latin typeface="Roboto" panose="02000000000000000000" pitchFamily="2" charset="0"/>
                <a:hlinkClick r:id="rId6"/>
              </a:rPr>
              <a:t>Disability:IN.org</a:t>
            </a:r>
            <a:endParaRPr lang="en-US" sz="1600" b="1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pPr marL="6985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endParaRPr lang="en-US" sz="1600" b="1" i="0" dirty="0">
              <a:solidFill>
                <a:srgbClr val="202124"/>
              </a:solidFill>
              <a:effectLst/>
              <a:latin typeface="Roboto" panose="02000000000000000000" pitchFamily="2" charset="0"/>
              <a:hlinkClick r:id="rId5"/>
            </a:endParaRPr>
          </a:p>
          <a:p>
            <a:pPr marL="6985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1600" b="1" i="0" dirty="0">
                <a:solidFill>
                  <a:srgbClr val="202124"/>
                </a:solidFill>
                <a:effectLst/>
                <a:latin typeface="Roboto" panose="02000000000000000000" pitchFamily="2" charset="0"/>
                <a:hlinkClick r:id="rId7"/>
              </a:rPr>
              <a:t>Respectability.org</a:t>
            </a:r>
            <a:endParaRPr lang="en-US" sz="1600" b="1" i="0" dirty="0">
              <a:solidFill>
                <a:srgbClr val="202124"/>
              </a:solidFill>
              <a:effectLst/>
              <a:latin typeface="Roboto" panose="02000000000000000000" pitchFamily="2" charset="0"/>
              <a:hlinkClick r:id="rId5"/>
            </a:endParaRPr>
          </a:p>
          <a:p>
            <a:pPr marL="6985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endParaRPr lang="en-US" sz="1600" b="1" i="0" dirty="0">
              <a:solidFill>
                <a:srgbClr val="202124"/>
              </a:solidFill>
              <a:effectLst/>
              <a:latin typeface="Roboto" panose="02000000000000000000" pitchFamily="2" charset="0"/>
              <a:hlinkClick r:id="rId5"/>
            </a:endParaRPr>
          </a:p>
          <a:p>
            <a:pPr marL="6985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1600" b="1" i="0" dirty="0">
                <a:solidFill>
                  <a:srgbClr val="202124"/>
                </a:solidFill>
                <a:effectLst/>
                <a:latin typeface="Roboto" panose="02000000000000000000" pitchFamily="2" charset="0"/>
                <a:hlinkClick r:id="rId8"/>
              </a:rPr>
              <a:t>Rooted in Rights</a:t>
            </a:r>
            <a:endParaRPr lang="en-US" sz="1600" b="1" i="0" dirty="0">
              <a:solidFill>
                <a:srgbClr val="202124"/>
              </a:solidFill>
              <a:effectLst/>
              <a:latin typeface="Roboto" panose="02000000000000000000" pitchFamily="2" charset="0"/>
              <a:hlinkClick r:id="rId5"/>
            </a:endParaRPr>
          </a:p>
          <a:p>
            <a:pPr marL="6985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endParaRPr lang="en-US" sz="1600" b="1" dirty="0">
              <a:solidFill>
                <a:srgbClr val="202124"/>
              </a:solidFill>
              <a:latin typeface="Roboto" panose="02000000000000000000" pitchFamily="2" charset="0"/>
              <a:hlinkClick r:id="rId5"/>
            </a:endParaRPr>
          </a:p>
          <a:p>
            <a:pPr marL="6985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1600" b="1" i="0" dirty="0">
                <a:solidFill>
                  <a:srgbClr val="202124"/>
                </a:solidFill>
                <a:effectLst/>
                <a:latin typeface="Roboto" panose="02000000000000000000" pitchFamily="2" charset="0"/>
                <a:hlinkClick r:id="rId5"/>
              </a:rPr>
              <a:t>Job Accommodation Network - Resources for Employers</a:t>
            </a:r>
            <a:br>
              <a:rPr lang="en-US" sz="1600" dirty="0"/>
            </a:br>
            <a:br>
              <a:rPr lang="en-US" sz="1600" dirty="0"/>
            </a:br>
            <a:r>
              <a:rPr lang="en-US" sz="1600" b="1" i="0" dirty="0">
                <a:solidFill>
                  <a:srgbClr val="202124"/>
                </a:solidFill>
                <a:effectLst/>
                <a:latin typeface="Roboto" panose="02000000000000000000" pitchFamily="2" charset="0"/>
                <a:hlinkClick r:id="rId9"/>
              </a:rPr>
              <a:t>Disability Inclusion Network (WA) - Resources for Employers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04093f060f_0_164"/>
          <p:cNvSpPr txBox="1">
            <a:spLocks noGrp="1"/>
          </p:cNvSpPr>
          <p:nvPr>
            <p:ph type="title"/>
          </p:nvPr>
        </p:nvSpPr>
        <p:spPr>
          <a:xfrm>
            <a:off x="628650" y="803898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Resources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190;g204093f060f_0_169">
            <a:extLst>
              <a:ext uri="{FF2B5EF4-FFF2-40B4-BE49-F238E27FC236}">
                <a16:creationId xmlns:a16="http://schemas.microsoft.com/office/drawing/2014/main" id="{7530E543-DE02-86E8-83F5-BBC21BEF4334}"/>
              </a:ext>
            </a:extLst>
          </p:cNvPr>
          <p:cNvSpPr txBox="1">
            <a:spLocks/>
          </p:cNvSpPr>
          <p:nvPr/>
        </p:nvSpPr>
        <p:spPr>
          <a:xfrm>
            <a:off x="383567" y="1394117"/>
            <a:ext cx="78867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A3838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A3838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9850" indent="0">
              <a:spcBef>
                <a:spcPts val="0"/>
              </a:spcBef>
              <a:buSzPts val="2500"/>
              <a:buFont typeface="Arial"/>
              <a:buNone/>
            </a:pPr>
            <a:r>
              <a:rPr lang="en-US" sz="1600" b="1" dirty="0">
                <a:solidFill>
                  <a:srgbClr val="202124"/>
                </a:solidFill>
                <a:latin typeface="Roboto" panose="02000000000000000000" pitchFamily="2" charset="0"/>
                <a:hlinkClick r:id="rId3"/>
              </a:rPr>
              <a:t>The Arc of King County – Disability is Diversity Training</a:t>
            </a:r>
            <a:endParaRPr lang="en-US" sz="1600" b="1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pPr marL="69850" indent="0">
              <a:spcBef>
                <a:spcPts val="0"/>
              </a:spcBef>
              <a:buSzPts val="2500"/>
              <a:buFont typeface="Arial"/>
              <a:buNone/>
            </a:pPr>
            <a:endParaRPr lang="en-US" sz="1600" b="1" dirty="0">
              <a:solidFill>
                <a:srgbClr val="202124"/>
              </a:solidFill>
              <a:latin typeface="Roboto" panose="02000000000000000000" pitchFamily="2" charset="0"/>
              <a:hlinkClick r:id="rId4"/>
            </a:endParaRPr>
          </a:p>
          <a:p>
            <a:pPr marL="69850" indent="0">
              <a:spcBef>
                <a:spcPts val="0"/>
              </a:spcBef>
              <a:buSzPts val="2500"/>
              <a:buFont typeface="Arial"/>
              <a:buNone/>
            </a:pPr>
            <a:r>
              <a:rPr lang="en-US" sz="1600" b="1" dirty="0">
                <a:solidFill>
                  <a:srgbClr val="202124"/>
                </a:solidFill>
                <a:latin typeface="Roboto" panose="02000000000000000000" pitchFamily="2" charset="0"/>
                <a:hlinkClick r:id="rId5"/>
              </a:rPr>
              <a:t>The Arc of King County: Supported Employment – Strategies &amp; Resources for Assisting People with Disabilities in Finding Employment</a:t>
            </a:r>
            <a:r>
              <a:rPr lang="en-US" sz="1600" b="1" dirty="0">
                <a:solidFill>
                  <a:srgbClr val="202124"/>
                </a:solidFill>
                <a:latin typeface="Roboto" panose="02000000000000000000" pitchFamily="2" charset="0"/>
              </a:rPr>
              <a:t> (video)</a:t>
            </a:r>
          </a:p>
          <a:p>
            <a:pPr marL="69850" indent="0">
              <a:spcBef>
                <a:spcPts val="0"/>
              </a:spcBef>
              <a:buSzPts val="2500"/>
              <a:buFont typeface="Arial"/>
              <a:buNone/>
            </a:pPr>
            <a:endParaRPr lang="en-US" sz="1600" b="1" dirty="0">
              <a:solidFill>
                <a:srgbClr val="202124"/>
              </a:solidFill>
              <a:latin typeface="Roboto" panose="02000000000000000000" pitchFamily="2" charset="0"/>
              <a:hlinkClick r:id="rId6"/>
            </a:endParaRPr>
          </a:p>
          <a:p>
            <a:pPr marL="69850" indent="0">
              <a:spcBef>
                <a:spcPts val="0"/>
              </a:spcBef>
              <a:buSzPts val="2500"/>
              <a:buFont typeface="Arial"/>
              <a:buNone/>
            </a:pPr>
            <a:r>
              <a:rPr lang="en-US" sz="1600" b="1" dirty="0">
                <a:solidFill>
                  <a:srgbClr val="202124"/>
                </a:solidFill>
                <a:latin typeface="Roboto" panose="02000000000000000000" pitchFamily="2" charset="0"/>
                <a:hlinkClick r:id="rId6"/>
              </a:rPr>
              <a:t>The Arc of King County – </a:t>
            </a:r>
            <a:r>
              <a:rPr lang="en-US" sz="1600" b="1" dirty="0" err="1">
                <a:solidFill>
                  <a:srgbClr val="202124"/>
                </a:solidFill>
                <a:latin typeface="Roboto" panose="02000000000000000000" pitchFamily="2" charset="0"/>
                <a:hlinkClick r:id="rId6"/>
              </a:rPr>
              <a:t>Abelisim</a:t>
            </a:r>
            <a:r>
              <a:rPr lang="en-US" sz="1600" b="1" dirty="0">
                <a:solidFill>
                  <a:srgbClr val="202124"/>
                </a:solidFill>
                <a:latin typeface="Roboto" panose="02000000000000000000" pitchFamily="2" charset="0"/>
                <a:hlinkClick r:id="rId6"/>
              </a:rPr>
              <a:t> &amp; Disability Justice</a:t>
            </a:r>
            <a:endParaRPr lang="en-US" sz="1600" b="1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pPr marL="69850" indent="0">
              <a:spcBef>
                <a:spcPts val="0"/>
              </a:spcBef>
              <a:buSzPts val="2500"/>
              <a:buFont typeface="Arial"/>
              <a:buNone/>
            </a:pPr>
            <a:endParaRPr lang="en-US" sz="1600" b="1" dirty="0">
              <a:solidFill>
                <a:srgbClr val="202124"/>
              </a:solidFill>
              <a:latin typeface="Roboto" panose="02000000000000000000" pitchFamily="2" charset="0"/>
              <a:hlinkClick r:id="rId7"/>
            </a:endParaRPr>
          </a:p>
          <a:p>
            <a:pPr marL="69850" indent="0">
              <a:spcBef>
                <a:spcPts val="0"/>
              </a:spcBef>
              <a:buSzPts val="2500"/>
              <a:buFont typeface="Arial"/>
              <a:buNone/>
            </a:pPr>
            <a:r>
              <a:rPr lang="en-US" sz="1600" b="1" dirty="0">
                <a:solidFill>
                  <a:srgbClr val="202124"/>
                </a:solidFill>
                <a:latin typeface="Roboto" panose="02000000000000000000" pitchFamily="2" charset="0"/>
                <a:hlinkClick r:id="rId7"/>
              </a:rPr>
              <a:t>The Lighthouse for the Blind, Inc – Low Cost Ways to Make Your Workplace Accessible </a:t>
            </a:r>
            <a:endParaRPr lang="en-US" sz="1600" b="1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pPr marL="69850" indent="0">
              <a:spcBef>
                <a:spcPts val="0"/>
              </a:spcBef>
              <a:buSzPts val="2500"/>
              <a:buFont typeface="Arial"/>
              <a:buNone/>
            </a:pPr>
            <a:endParaRPr lang="en-US" sz="1600" b="1" dirty="0">
              <a:solidFill>
                <a:srgbClr val="202124"/>
              </a:solidFill>
              <a:latin typeface="Roboto" panose="02000000000000000000" pitchFamily="2" charset="0"/>
              <a:hlinkClick r:id="rId4"/>
            </a:endParaRPr>
          </a:p>
          <a:p>
            <a:pPr marL="69850" indent="0">
              <a:spcBef>
                <a:spcPts val="0"/>
              </a:spcBef>
              <a:buSzPts val="2500"/>
              <a:buNone/>
            </a:pPr>
            <a:r>
              <a:rPr lang="en-US" sz="1600" b="1" dirty="0">
                <a:solidFill>
                  <a:srgbClr val="202124"/>
                </a:solidFill>
                <a:latin typeface="Roboto" panose="02000000000000000000" pitchFamily="2" charset="0"/>
                <a:hlinkClick r:id="rId8"/>
              </a:rPr>
              <a:t>Academy for Precision Learning </a:t>
            </a:r>
            <a:endParaRPr lang="en-US" sz="1600" b="1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pPr marL="69850" indent="0">
              <a:spcBef>
                <a:spcPts val="0"/>
              </a:spcBef>
              <a:buSzPts val="2500"/>
              <a:buNone/>
            </a:pPr>
            <a:endParaRPr lang="en-US" sz="1600" b="1" dirty="0">
              <a:solidFill>
                <a:srgbClr val="202124"/>
              </a:solidFill>
              <a:latin typeface="Roboto" panose="02000000000000000000" pitchFamily="2" charset="0"/>
              <a:hlinkClick r:id="rId9"/>
            </a:endParaRPr>
          </a:p>
          <a:p>
            <a:pPr marL="69850" indent="0">
              <a:spcBef>
                <a:spcPts val="0"/>
              </a:spcBef>
              <a:buSzPts val="2500"/>
              <a:buNone/>
            </a:pPr>
            <a:r>
              <a:rPr lang="en-US" sz="1600" b="1" dirty="0">
                <a:solidFill>
                  <a:srgbClr val="202124"/>
                </a:solidFill>
                <a:latin typeface="Roboto" panose="02000000000000000000" pitchFamily="2" charset="0"/>
                <a:hlinkClick r:id="rId9"/>
              </a:rPr>
              <a:t>Summit Community Center</a:t>
            </a:r>
            <a:endParaRPr lang="en-US" sz="1900" dirty="0"/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900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  <a:p>
            <a:pPr marL="0" indent="0" algn="r">
              <a:spcBef>
                <a:spcPts val="0"/>
              </a:spcBef>
              <a:buFont typeface="Arial"/>
              <a:buNone/>
            </a:pPr>
            <a:endParaRPr lang="en-US" sz="1300" b="1" i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04093f060f_0_140"/>
          <p:cNvSpPr txBox="1">
            <a:spLocks noGrp="1"/>
          </p:cNvSpPr>
          <p:nvPr>
            <p:ph type="title"/>
          </p:nvPr>
        </p:nvSpPr>
        <p:spPr>
          <a:xfrm>
            <a:off x="486150" y="147599"/>
            <a:ext cx="8171700" cy="14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4400"/>
              <a:buFont typeface="Montserrat Medium"/>
              <a:buNone/>
            </a:pPr>
            <a:r>
              <a:rPr lang="en-US" sz="2800" u="sng" dirty="0"/>
              <a:t>Contact Info for Panel Members</a:t>
            </a:r>
            <a:br>
              <a:rPr lang="en-US" sz="1200" dirty="0"/>
            </a:br>
            <a:endParaRPr sz="2200" i="1" dirty="0"/>
          </a:p>
        </p:txBody>
      </p:sp>
      <p:sp>
        <p:nvSpPr>
          <p:cNvPr id="196" name="Google Shape;196;g204093f060f_0_140"/>
          <p:cNvSpPr txBox="1">
            <a:spLocks noGrp="1"/>
          </p:cNvSpPr>
          <p:nvPr>
            <p:ph type="body" idx="1"/>
          </p:nvPr>
        </p:nvSpPr>
        <p:spPr>
          <a:xfrm>
            <a:off x="1325983" y="1327999"/>
            <a:ext cx="57858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rgbClr val="222222"/>
                </a:solidFill>
                <a:highlight>
                  <a:srgbClr val="FFFFFF"/>
                </a:highlight>
              </a:rPr>
              <a:t>Elizabeth Ralston, MPH (she/her)</a:t>
            </a:r>
            <a:endParaRPr sz="160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rgbClr val="222222"/>
                </a:solidFill>
                <a:highlight>
                  <a:srgbClr val="FFFFFF"/>
                </a:highlight>
              </a:rPr>
              <a:t>Accessibility Consultant </a:t>
            </a:r>
            <a:endParaRPr sz="160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u="sng" dirty="0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Elizabeth Ralston Consulting, LLC</a:t>
            </a:r>
            <a:r>
              <a:rPr lang="en-US" sz="1600" u="sng" dirty="0">
                <a:solidFill>
                  <a:srgbClr val="1155CC"/>
                </a:solidFill>
                <a:highlight>
                  <a:srgbClr val="FFFFFF"/>
                </a:highlight>
              </a:rPr>
              <a:t>  - </a:t>
            </a:r>
            <a:r>
              <a:rPr lang="en-US" sz="1600" u="sng" dirty="0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elizabethralston.com</a:t>
            </a:r>
            <a:endParaRPr sz="1600" u="sng" dirty="0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</a:rPr>
              <a:t>206.229.4168</a:t>
            </a:r>
            <a:endParaRPr sz="16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u="sng" dirty="0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elizabeth@elizabethralston.com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 sz="16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u="sng" dirty="0">
                <a:solidFill>
                  <a:srgbClr val="1155CC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r>
              <a:rPr lang="en-US" sz="1600" u="sng" dirty="0">
                <a:solidFill>
                  <a:srgbClr val="1155CC"/>
                </a:solidFill>
                <a:highlight>
                  <a:srgbClr val="FFFFFF"/>
                </a:highlight>
              </a:rPr>
              <a:t> - linkedin.com/in/elizabeth-ralston-14505543/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u="sng" dirty="0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u="sng" dirty="0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endParaRPr dirty="0"/>
          </a:p>
        </p:txBody>
      </p:sp>
      <p:sp>
        <p:nvSpPr>
          <p:cNvPr id="197" name="Google Shape;197;g204093f060f_0_140"/>
          <p:cNvSpPr txBox="1">
            <a:spLocks noGrp="1"/>
          </p:cNvSpPr>
          <p:nvPr>
            <p:ph type="body" idx="1"/>
          </p:nvPr>
        </p:nvSpPr>
        <p:spPr>
          <a:xfrm>
            <a:off x="1325983" y="3065118"/>
            <a:ext cx="57858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b="1" dirty="0">
                <a:solidFill>
                  <a:srgbClr val="222222"/>
                </a:solidFill>
                <a:highlight>
                  <a:srgbClr val="FFFFFF"/>
                </a:highlight>
                <a:latin typeface="+mn-lt"/>
              </a:rPr>
              <a:t>Rebecca B. Jansson (she/her)</a:t>
            </a:r>
            <a:endParaRPr sz="1600" b="1" dirty="0">
              <a:solidFill>
                <a:srgbClr val="222222"/>
              </a:solidFill>
              <a:highlight>
                <a:srgbClr val="FFFFFF"/>
              </a:highlight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b="1" dirty="0">
                <a:solidFill>
                  <a:srgbClr val="222222"/>
                </a:solidFill>
                <a:highlight>
                  <a:srgbClr val="FFFFFF"/>
                </a:highlight>
                <a:latin typeface="+mn-lt"/>
              </a:rPr>
              <a:t>Director of Mainstay, Seattle Central College</a:t>
            </a:r>
            <a:endParaRPr sz="1600" b="1" dirty="0">
              <a:solidFill>
                <a:srgbClr val="222222"/>
              </a:solidFill>
              <a:highlight>
                <a:srgbClr val="FFFFFF"/>
              </a:highlight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dirty="0">
                <a:solidFill>
                  <a:srgbClr val="222222"/>
                </a:solidFill>
                <a:latin typeface="+mn-lt"/>
              </a:rPr>
              <a:t>206.934.5429</a:t>
            </a:r>
            <a:br>
              <a:rPr lang="en-US" sz="1600" dirty="0">
                <a:solidFill>
                  <a:srgbClr val="222222"/>
                </a:solidFill>
                <a:latin typeface="+mn-lt"/>
              </a:rPr>
            </a:br>
            <a:r>
              <a:rPr lang="en-US" sz="1600" u="sng" dirty="0">
                <a:solidFill>
                  <a:schemeClr val="hlink"/>
                </a:solidFill>
                <a:latin typeface="+mn-lt"/>
                <a:hlinkClick r:id="rId6"/>
              </a:rPr>
              <a:t>Rebecca.Jansson@seattlecolleges.edu</a:t>
            </a:r>
            <a:r>
              <a:rPr lang="en-US" sz="1600" dirty="0">
                <a:solidFill>
                  <a:srgbClr val="004DA8"/>
                </a:solidFill>
                <a:latin typeface="+mn-lt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1600" u="sng" dirty="0">
                <a:solidFill>
                  <a:schemeClr val="hlink"/>
                </a:solidFill>
                <a:highlight>
                  <a:srgbClr val="FFFFFF"/>
                </a:highlight>
                <a:latin typeface="+mn-lt"/>
                <a:hlinkClick r:id="rId7"/>
              </a:rPr>
              <a:t>mainstay-sails.seattlecentral.edu</a:t>
            </a:r>
            <a:endParaRPr lang="en-US" sz="1600" b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400" dirty="0">
              <a:solidFill>
                <a:srgbClr val="222222"/>
              </a:solidFill>
              <a:highlight>
                <a:srgbClr val="FFFFFF"/>
              </a:highlight>
              <a:latin typeface="+mn-l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04093f060f_0_140"/>
          <p:cNvSpPr txBox="1">
            <a:spLocks noGrp="1"/>
          </p:cNvSpPr>
          <p:nvPr>
            <p:ph type="title"/>
          </p:nvPr>
        </p:nvSpPr>
        <p:spPr>
          <a:xfrm>
            <a:off x="306125" y="225050"/>
            <a:ext cx="8171700" cy="14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4400"/>
              <a:buFont typeface="Montserrat Medium"/>
              <a:buNone/>
            </a:pPr>
            <a:r>
              <a:rPr lang="en-US" sz="2800" u="sng" dirty="0"/>
              <a:t>Contact Info for Panel Members</a:t>
            </a:r>
            <a:br>
              <a:rPr lang="en-US" sz="1200" dirty="0"/>
            </a:br>
            <a:endParaRPr sz="2200" i="1" dirty="0"/>
          </a:p>
        </p:txBody>
      </p:sp>
      <p:sp>
        <p:nvSpPr>
          <p:cNvPr id="196" name="Google Shape;196;g204093f060f_0_140"/>
          <p:cNvSpPr txBox="1">
            <a:spLocks noGrp="1"/>
          </p:cNvSpPr>
          <p:nvPr>
            <p:ph type="body" idx="1"/>
          </p:nvPr>
        </p:nvSpPr>
        <p:spPr>
          <a:xfrm>
            <a:off x="1325982" y="1398132"/>
            <a:ext cx="5875803" cy="73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rgbClr val="222222"/>
                </a:solidFill>
                <a:highlight>
                  <a:srgbClr val="FFFFFF"/>
                </a:highlight>
              </a:rPr>
              <a:t>Shawn Dobbs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rgbClr val="222222"/>
                </a:solidFill>
                <a:highlight>
                  <a:srgbClr val="FFFFFF"/>
                </a:highlight>
              </a:rPr>
              <a:t>VP of Marketing &amp; Public Relations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</a:rPr>
              <a:t>The Lighthouse for the Blind, Inc.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hlinkClick r:id="rId3"/>
              </a:rPr>
              <a:t>sdobbs@lhblind.org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hlinkClick r:id="rId4"/>
              </a:rPr>
              <a:t>lhblind.org</a:t>
            </a:r>
            <a:endParaRPr lang="en-US" sz="16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u="sng" dirty="0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u="sng" dirty="0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endParaRPr dirty="0"/>
          </a:p>
        </p:txBody>
      </p:sp>
      <p:sp>
        <p:nvSpPr>
          <p:cNvPr id="197" name="Google Shape;197;g204093f060f_0_140"/>
          <p:cNvSpPr txBox="1">
            <a:spLocks noGrp="1"/>
          </p:cNvSpPr>
          <p:nvPr>
            <p:ph type="body" idx="1"/>
          </p:nvPr>
        </p:nvSpPr>
        <p:spPr>
          <a:xfrm>
            <a:off x="1325983" y="2664946"/>
            <a:ext cx="57858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b="1" dirty="0">
                <a:solidFill>
                  <a:srgbClr val="222222"/>
                </a:solidFill>
                <a:highlight>
                  <a:srgbClr val="FFFFFF"/>
                </a:highlight>
                <a:latin typeface="+mn-lt"/>
              </a:rPr>
              <a:t>Cole Hardman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b="1" dirty="0">
                <a:solidFill>
                  <a:srgbClr val="222222"/>
                </a:solidFill>
                <a:highlight>
                  <a:srgbClr val="FFFFFF"/>
                </a:highlight>
                <a:latin typeface="+mn-lt"/>
              </a:rPr>
              <a:t>Director of Development, Major Gifts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+mn-lt"/>
              </a:rPr>
              <a:t>Seattle Children's Foundation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+mn-lt"/>
              </a:rPr>
              <a:t>206.987.8119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+mn-lt"/>
                <a:hlinkClick r:id="rId5"/>
              </a:rPr>
              <a:t>cole.hardman@seattlechildrens.org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+mn-lt"/>
              </a:rPr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+mn-lt"/>
                <a:hlinkClick r:id="rId6"/>
              </a:rPr>
              <a:t>seattlechildrens.org</a:t>
            </a:r>
            <a:r>
              <a:rPr lang="en-US" sz="1600" dirty="0">
                <a:solidFill>
                  <a:srgbClr val="222222"/>
                </a:solidFill>
                <a:highlight>
                  <a:srgbClr val="FFFFFF"/>
                </a:highlight>
                <a:latin typeface="+mn-lt"/>
              </a:rPr>
              <a:t>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6601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04093f060f_0_146"/>
          <p:cNvSpPr txBox="1">
            <a:spLocks noGrp="1"/>
          </p:cNvSpPr>
          <p:nvPr>
            <p:ph type="title"/>
          </p:nvPr>
        </p:nvSpPr>
        <p:spPr>
          <a:xfrm>
            <a:off x="411064" y="628718"/>
            <a:ext cx="8171700" cy="813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4400"/>
              <a:buFont typeface="Montserrat Medium"/>
              <a:buNone/>
            </a:pPr>
            <a:r>
              <a:rPr lang="en-US" sz="2400" dirty="0"/>
              <a:t>Allyship and Accessibility in the Disability Sector </a:t>
            </a:r>
            <a:br>
              <a:rPr lang="en-US" sz="1200" dirty="0"/>
            </a:br>
            <a:r>
              <a:rPr lang="en-US" sz="1600" i="1" dirty="0"/>
              <a:t>Mistakes Made, Lessons Learned and Best Practices</a:t>
            </a:r>
            <a:endParaRPr sz="1600" i="1" dirty="0"/>
          </a:p>
        </p:txBody>
      </p:sp>
      <p:sp>
        <p:nvSpPr>
          <p:cNvPr id="210" name="Google Shape;210;g204093f060f_0_146"/>
          <p:cNvSpPr txBox="1">
            <a:spLocks noGrp="1"/>
          </p:cNvSpPr>
          <p:nvPr>
            <p:ph type="body" idx="1"/>
          </p:nvPr>
        </p:nvSpPr>
        <p:spPr>
          <a:xfrm>
            <a:off x="332509" y="1632570"/>
            <a:ext cx="6899563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r>
              <a:rPr lang="en-US" sz="3200" b="1" dirty="0"/>
              <a:t>Kirk W. Laughlin, CFRE (he/him)</a:t>
            </a:r>
            <a:br>
              <a:rPr lang="en-US" sz="3200" b="1" dirty="0"/>
            </a:br>
            <a:br>
              <a:rPr lang="en-US" sz="1600" b="1" dirty="0"/>
            </a:br>
            <a:r>
              <a:rPr lang="en-US" sz="1800" dirty="0"/>
              <a:t>Principal &amp; Lead Nonprofit Strategist of</a:t>
            </a:r>
            <a:br>
              <a:rPr lang="en-US" sz="1800" dirty="0"/>
            </a:br>
            <a:r>
              <a:rPr lang="en-US" sz="1800" b="1" dirty="0"/>
              <a:t> Planet Laughlin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endParaRPr sz="1800"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r>
              <a:rPr lang="en-US" sz="1800" dirty="0">
                <a:hlinkClick r:id="rId3"/>
              </a:rPr>
              <a:t>LinkedIn - company/</a:t>
            </a:r>
            <a:r>
              <a:rPr lang="en-US" sz="1800" dirty="0" err="1">
                <a:hlinkClick r:id="rId3"/>
              </a:rPr>
              <a:t>planetlaughlin</a:t>
            </a:r>
            <a:endParaRPr lang="en-US" sz="18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r>
              <a:rPr lang="en-US" sz="1800" dirty="0">
                <a:hlinkClick r:id="rId4"/>
              </a:rPr>
              <a:t>LinkedIn – in/</a:t>
            </a:r>
            <a:r>
              <a:rPr lang="en-US" sz="1800" dirty="0" err="1">
                <a:hlinkClick r:id="rId4"/>
              </a:rPr>
              <a:t>kirkseattle</a:t>
            </a:r>
            <a:endParaRPr lang="en-US" sz="18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endParaRPr lang="en-US" sz="18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r>
              <a:rPr lang="en-US" sz="1800" dirty="0"/>
              <a:t>206-289-0612   </a:t>
            </a:r>
            <a:r>
              <a:rPr lang="en-US" sz="1800" u="sng" dirty="0">
                <a:solidFill>
                  <a:schemeClr val="hlink"/>
                </a:solidFill>
                <a:hlinkClick r:id="rId5"/>
              </a:rPr>
              <a:t>kirk@planetlaughlin.com</a:t>
            </a:r>
            <a:endParaRPr lang="en-US" sz="1800" u="sng" dirty="0">
              <a:solidFill>
                <a:schemeClr val="hlink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endParaRPr lang="en-US" u="sng" dirty="0">
              <a:solidFill>
                <a:schemeClr val="hlink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</a:pPr>
            <a:endParaRPr dirty="0"/>
          </a:p>
        </p:txBody>
      </p:sp>
      <p:pic>
        <p:nvPicPr>
          <p:cNvPr id="211" name="Google Shape;211;g204093f060f_0_146" descr="Globe shaped logo with text Planet Laughlin" title="Planet Laughlin Log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6208" y="2665175"/>
            <a:ext cx="1656893" cy="144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04093f060f_0_26"/>
          <p:cNvSpPr txBox="1">
            <a:spLocks noGrp="1"/>
          </p:cNvSpPr>
          <p:nvPr>
            <p:ph type="title"/>
          </p:nvPr>
        </p:nvSpPr>
        <p:spPr>
          <a:xfrm>
            <a:off x="628650" y="850129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Arguments for Accessibility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endParaRPr/>
          </a:p>
        </p:txBody>
      </p:sp>
      <p:sp>
        <p:nvSpPr>
          <p:cNvPr id="47" name="Google Shape;47;g204093f060f_0_26"/>
          <p:cNvSpPr txBox="1">
            <a:spLocks noGrp="1"/>
          </p:cNvSpPr>
          <p:nvPr>
            <p:ph type="body" idx="1"/>
          </p:nvPr>
        </p:nvSpPr>
        <p:spPr>
          <a:xfrm>
            <a:off x="2819100" y="1687300"/>
            <a:ext cx="3990300" cy="22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222250" algn="l" rtl="0"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A human right</a:t>
            </a:r>
            <a:endParaRPr sz="2900"/>
          </a:p>
          <a:p>
            <a:pPr marL="171450" lvl="0" indent="-222250" algn="l" rtl="0">
              <a:spcBef>
                <a:spcPts val="75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Equity</a:t>
            </a:r>
            <a:endParaRPr sz="2900"/>
          </a:p>
          <a:p>
            <a:pPr marL="171450" lvl="0" indent="-222250" algn="l" rtl="0">
              <a:spcBef>
                <a:spcPts val="75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A responsibility of the nonprofit sector</a:t>
            </a:r>
            <a:endParaRPr sz="20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g204093f060f_0_26" descr="Image of an African-American person from behind wearing noise cancelling headphones, a black jacket and black backpack."/>
          <p:cNvPicPr preferRelativeResize="0"/>
          <p:nvPr/>
        </p:nvPicPr>
        <p:blipFill rotWithShape="1">
          <a:blip r:embed="rId3">
            <a:alphaModFix/>
          </a:blip>
          <a:srcRect l="47498" t="20261"/>
          <a:stretch/>
        </p:blipFill>
        <p:spPr>
          <a:xfrm>
            <a:off x="362675" y="1461275"/>
            <a:ext cx="2193350" cy="22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g204093f060f_0_26" descr="Image of a text scanner with an elevated reader over a white piece of paper"/>
          <p:cNvPicPr preferRelativeResize="0"/>
          <p:nvPr/>
        </p:nvPicPr>
        <p:blipFill rotWithShape="1">
          <a:blip r:embed="rId4">
            <a:alphaModFix/>
          </a:blip>
          <a:srcRect l="33364" t="9918"/>
          <a:stretch/>
        </p:blipFill>
        <p:spPr>
          <a:xfrm>
            <a:off x="6809400" y="1461263"/>
            <a:ext cx="1757524" cy="237602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g204093f060f_0_26"/>
          <p:cNvSpPr txBox="1"/>
          <p:nvPr/>
        </p:nvSpPr>
        <p:spPr>
          <a:xfrm>
            <a:off x="231150" y="3752750"/>
            <a:ext cx="245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Noise cancelling headphones</a:t>
            </a:r>
            <a:endParaRPr sz="1200" i="1"/>
          </a:p>
        </p:txBody>
      </p:sp>
      <p:sp>
        <p:nvSpPr>
          <p:cNvPr id="51" name="Google Shape;51;g204093f060f_0_26"/>
          <p:cNvSpPr txBox="1"/>
          <p:nvPr/>
        </p:nvSpPr>
        <p:spPr>
          <a:xfrm>
            <a:off x="6459963" y="3752750"/>
            <a:ext cx="245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Text scanner for printed text to speech</a:t>
            </a:r>
            <a:endParaRPr sz="1200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g204093f060f_0_12" descr="Logo of the Americans with Disabilities Act with those words in black text under the abbreviation AD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3775" y="2610825"/>
            <a:ext cx="1940925" cy="12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g204093f060f_0_12" descr="Image of a yellow campaign button with the text Sign 504" title="Sign 504 Button"/>
          <p:cNvPicPr preferRelativeResize="0"/>
          <p:nvPr/>
        </p:nvPicPr>
        <p:blipFill rotWithShape="1">
          <a:blip r:embed="rId4">
            <a:alphaModFix amt="55000"/>
          </a:blip>
          <a:srcRect l="4594" t="15786" r="74892" b="16664"/>
          <a:stretch/>
        </p:blipFill>
        <p:spPr>
          <a:xfrm>
            <a:off x="80476" y="1459094"/>
            <a:ext cx="2077900" cy="19687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204093f060f_0_12"/>
          <p:cNvSpPr txBox="1">
            <a:spLocks noGrp="1"/>
          </p:cNvSpPr>
          <p:nvPr>
            <p:ph type="title"/>
          </p:nvPr>
        </p:nvSpPr>
        <p:spPr>
          <a:xfrm>
            <a:off x="628650" y="850154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Brief Overview of Accessibility Movement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59;g204093f060f_0_12"/>
          <p:cNvSpPr txBox="1">
            <a:spLocks noGrp="1"/>
          </p:cNvSpPr>
          <p:nvPr>
            <p:ph type="body" idx="1"/>
          </p:nvPr>
        </p:nvSpPr>
        <p:spPr>
          <a:xfrm>
            <a:off x="3902250" y="1880150"/>
            <a:ext cx="4613100" cy="2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b="1" i="1"/>
              <a:t>“Disability is Diversity” </a:t>
            </a:r>
            <a:br>
              <a:rPr lang="en-US" b="1" i="1"/>
            </a:br>
            <a:r>
              <a:rPr lang="en-US" i="1"/>
              <a:t>(ARC of King County, WA)</a:t>
            </a:r>
            <a:br>
              <a:rPr lang="en-US" i="1"/>
            </a:br>
            <a:endParaRPr i="1"/>
          </a:p>
          <a:p>
            <a:pPr marL="171450" lvl="0" indent="-1714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 b="1" i="1"/>
              <a:t>“Accessibility isn’t a strategy or modality - it’s a right” </a:t>
            </a:r>
            <a:br>
              <a:rPr lang="en-US" b="1" i="1"/>
            </a:br>
            <a:r>
              <a:rPr lang="en-US"/>
              <a:t>(U. of Washington Haring Center)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04093f060f_0_20"/>
          <p:cNvSpPr txBox="1">
            <a:spLocks noGrp="1"/>
          </p:cNvSpPr>
          <p:nvPr>
            <p:ph type="title"/>
          </p:nvPr>
        </p:nvSpPr>
        <p:spPr>
          <a:xfrm>
            <a:off x="-589875" y="965579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b="1">
                <a:latin typeface="Montserrat"/>
                <a:ea typeface="Montserrat"/>
                <a:cs typeface="Montserrat"/>
                <a:sym typeface="Montserrat"/>
              </a:rPr>
              <a:t>Virtual Panel Member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g204093f060f_0_20"/>
          <p:cNvSpPr txBox="1">
            <a:spLocks noGrp="1"/>
          </p:cNvSpPr>
          <p:nvPr>
            <p:ph type="body" idx="1"/>
          </p:nvPr>
        </p:nvSpPr>
        <p:spPr>
          <a:xfrm>
            <a:off x="474750" y="1762350"/>
            <a:ext cx="52110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/>
              <a:t>Elizabeth Ralston, MPH (she/her)</a:t>
            </a:r>
            <a:endParaRPr sz="2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Accessibility Consultant</a:t>
            </a:r>
            <a:br>
              <a:rPr lang="en-US" sz="2500"/>
            </a:br>
            <a:r>
              <a:rPr lang="en-US" sz="2500"/>
              <a:t>Elizabeth Ralston Consulting, LLC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1"/>
              <a:t>Photo by Erika Shultz/Seattle Times</a:t>
            </a:r>
            <a:endParaRPr sz="1300" b="1" i="1"/>
          </a:p>
        </p:txBody>
      </p:sp>
      <p:pic>
        <p:nvPicPr>
          <p:cNvPr id="66" name="Google Shape;66;g204093f060f_0_20" descr="Photo of Elizabeth Ralston, a light-skinned woman with black and grey hair wearing a red jacket" title="Elizabeth Ralst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1850" y="792737"/>
            <a:ext cx="2374425" cy="355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04093f060f_0_35"/>
          <p:cNvSpPr txBox="1">
            <a:spLocks noGrp="1"/>
          </p:cNvSpPr>
          <p:nvPr>
            <p:ph type="title"/>
          </p:nvPr>
        </p:nvSpPr>
        <p:spPr>
          <a:xfrm>
            <a:off x="628650" y="978404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Elizabeth Ralston Video</a:t>
            </a:r>
            <a:endParaRPr sz="41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" name="Google Shape;72;g204093f060f_0_35" descr="A red Play Button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888" y="1863804"/>
            <a:ext cx="256222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04093f060f_0_194"/>
          <p:cNvSpPr txBox="1">
            <a:spLocks noGrp="1"/>
          </p:cNvSpPr>
          <p:nvPr>
            <p:ph type="title"/>
          </p:nvPr>
        </p:nvSpPr>
        <p:spPr>
          <a:xfrm>
            <a:off x="628650" y="978404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Allyship</a:t>
            </a:r>
            <a:endParaRPr sz="41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g204093f060f_0_194"/>
          <p:cNvSpPr txBox="1">
            <a:spLocks noGrp="1"/>
          </p:cNvSpPr>
          <p:nvPr>
            <p:ph type="body" idx="1"/>
          </p:nvPr>
        </p:nvSpPr>
        <p:spPr>
          <a:xfrm>
            <a:off x="461925" y="1672575"/>
            <a:ext cx="81483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  <a:p>
            <a:pPr marL="285750" indent="-285750">
              <a:spcBef>
                <a:spcPts val="0"/>
              </a:spcBef>
            </a:pPr>
            <a:r>
              <a:rPr lang="en-US" sz="20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 ally is “someone who supports the cause of a marginalized group - and uses their privilege to learn from that group and amplify their cause.”  </a:t>
            </a:r>
            <a:r>
              <a:rPr lang="en-US" sz="2000" b="1" i="1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National Association of County Health Officials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0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“Allyship is a journey, not a destination. You’re constantly learning and you’re constantly evolving.” </a:t>
            </a:r>
            <a:r>
              <a:rPr lang="en-US" sz="2000" b="1" i="1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Elizabeth Ralston, MPH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umbnail of official CDC logo with the initials CDC in white against a blue background.">
            <a:extLst>
              <a:ext uri="{FF2B5EF4-FFF2-40B4-BE49-F238E27FC236}">
                <a16:creationId xmlns:a16="http://schemas.microsoft.com/office/drawing/2014/main" id="{53B4726D-EF60-15C5-4E47-114E1D1CA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t="24955" r="17537" b="24654"/>
          <a:stretch/>
        </p:blipFill>
        <p:spPr bwMode="auto">
          <a:xfrm>
            <a:off x="5800347" y="3254054"/>
            <a:ext cx="1490592" cy="9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Google Shape;83;g204093f060f_0_53"/>
          <p:cNvSpPr txBox="1">
            <a:spLocks noGrp="1"/>
          </p:cNvSpPr>
          <p:nvPr>
            <p:ph type="title"/>
          </p:nvPr>
        </p:nvSpPr>
        <p:spPr>
          <a:xfrm>
            <a:off x="-346200" y="978404"/>
            <a:ext cx="7886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300"/>
              <a:buFont typeface="Montserrat Medium"/>
              <a:buNone/>
            </a:pPr>
            <a:r>
              <a:rPr lang="en-US" sz="2900" b="1">
                <a:latin typeface="Montserrat"/>
                <a:ea typeface="Montserrat"/>
                <a:cs typeface="Montserrat"/>
                <a:sym typeface="Montserrat"/>
              </a:rPr>
              <a:t>Advice on Being an Ally</a:t>
            </a:r>
            <a:endParaRPr sz="2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g204093f060f_0_53"/>
          <p:cNvSpPr txBox="1">
            <a:spLocks noGrp="1"/>
          </p:cNvSpPr>
          <p:nvPr>
            <p:ph type="body" idx="1"/>
          </p:nvPr>
        </p:nvSpPr>
        <p:spPr>
          <a:xfrm>
            <a:off x="397800" y="1519000"/>
            <a:ext cx="56343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203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Acknowledge and respect individual experiences and abilities</a:t>
            </a:r>
            <a:endParaRPr sz="2600" dirty="0"/>
          </a:p>
          <a:p>
            <a:pPr marL="171450" lvl="0" indent="-203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Learn to actively listen</a:t>
            </a:r>
            <a:endParaRPr sz="2600" dirty="0"/>
          </a:p>
          <a:p>
            <a:pPr marL="171450" lvl="0" indent="-203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Observe dynamics of power and privilege</a:t>
            </a:r>
            <a:endParaRPr sz="2600" dirty="0"/>
          </a:p>
          <a:p>
            <a:pPr marL="171450" lvl="0" indent="-203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Focus on your impact, not your intent</a:t>
            </a:r>
            <a:endParaRPr sz="2600" dirty="0"/>
          </a:p>
        </p:txBody>
      </p:sp>
      <p:pic>
        <p:nvPicPr>
          <p:cNvPr id="85" name="Google Shape;85;g204093f060f_0_53" title="Invisible Disability Project logo in grey and red tex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5600" y="1054050"/>
            <a:ext cx="1676899" cy="98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204093f060f_0_53" descr="Text Cornell University founded a.d.1865 in red text in a circle around the crest representing the university" title="Cornell University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0500" y="3121147"/>
            <a:ext cx="140017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204093f060f_0_53" descr="Disability Rights Washington in blue and black text to the right of a white leaf illustration on a blue background" title="Disability Rights Washington log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6350" y="2221700"/>
            <a:ext cx="2635400" cy="7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1041</Words>
  <Application>Microsoft Office PowerPoint</Application>
  <PresentationFormat>On-screen Show (16:9)</PresentationFormat>
  <Paragraphs>226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Roboto</vt:lpstr>
      <vt:lpstr>Calibri</vt:lpstr>
      <vt:lpstr>Montserrat Medium</vt:lpstr>
      <vt:lpstr>Montserrat</vt:lpstr>
      <vt:lpstr>Office Theme</vt:lpstr>
      <vt:lpstr>Allyship and Accessibility in the Disability Sector   Mistakes Made, Lessons Learned and Best Practices</vt:lpstr>
      <vt:lpstr>Overview</vt:lpstr>
      <vt:lpstr>My journey into the disability space</vt:lpstr>
      <vt:lpstr>Arguments for Accessibility </vt:lpstr>
      <vt:lpstr>Brief Overview of Accessibility Movement</vt:lpstr>
      <vt:lpstr>Virtual Panel Member</vt:lpstr>
      <vt:lpstr>Elizabeth Ralston Video</vt:lpstr>
      <vt:lpstr>Allyship</vt:lpstr>
      <vt:lpstr>Advice on Being an Ally</vt:lpstr>
      <vt:lpstr>Advice on Being an Ally</vt:lpstr>
      <vt:lpstr>Abelism, “the savior complex” &amp; the Social Model</vt:lpstr>
      <vt:lpstr>Visible vs. Invisible Disabilities</vt:lpstr>
      <vt:lpstr>My Own Mistakes  and Lessons  Learned</vt:lpstr>
      <vt:lpstr>Mainstay and SAILS Program at Seattle Central College</vt:lpstr>
      <vt:lpstr>Virtual Panel Member</vt:lpstr>
      <vt:lpstr>Rebecca B. Jansson Video</vt:lpstr>
      <vt:lpstr>Applied Advice for the Fundraising Workplace</vt:lpstr>
      <vt:lpstr>Virtual Panel Member</vt:lpstr>
      <vt:lpstr>Shawn Dobbs Video</vt:lpstr>
      <vt:lpstr>Virtual Panel Member</vt:lpstr>
      <vt:lpstr>Cole Hardman Video</vt:lpstr>
      <vt:lpstr>Tools and Best Practices</vt:lpstr>
      <vt:lpstr>Tools and Best Practices - Examples</vt:lpstr>
      <vt:lpstr>Tools and Best Practices - Examples</vt:lpstr>
      <vt:lpstr>Tools and Best Practices - Examples</vt:lpstr>
      <vt:lpstr>Tools and Best Practices - Examples</vt:lpstr>
      <vt:lpstr>Tools and Best Practices</vt:lpstr>
      <vt:lpstr>Tools and Best Practices - Examples</vt:lpstr>
      <vt:lpstr>Tools and Best Practices</vt:lpstr>
      <vt:lpstr>Resources </vt:lpstr>
      <vt:lpstr>Resources</vt:lpstr>
      <vt:lpstr>Contact Info for Panel Members </vt:lpstr>
      <vt:lpstr>Contact Info for Panel Members </vt:lpstr>
      <vt:lpstr>Allyship and Accessibility in the Disability Sector  Mistakes Made, Lessons Learned and Best Practices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Allyship and Accessibility in the Disability Sector   Mistakes Made, Lessons Learned and Best Practices</dc:title>
  <dc:creator>Ashley Eubanks</dc:creator>
  <cp:lastModifiedBy>Kirk Laughlin</cp:lastModifiedBy>
  <cp:revision>4</cp:revision>
  <dcterms:created xsi:type="dcterms:W3CDTF">2023-01-17T15:31:17Z</dcterms:created>
  <dcterms:modified xsi:type="dcterms:W3CDTF">2023-03-20T20:38:47Z</dcterms:modified>
</cp:coreProperties>
</file>